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10aa9e7f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10aa9e7f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14526439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14526439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10aa9e7f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10aa9e7f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f11fe60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f11fe60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1aea8c94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1aea8c94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22222"/>
                </a:solidFill>
                <a:highlight>
                  <a:srgbClr val="FFFFFF"/>
                </a:highlight>
              </a:rPr>
              <a:t>Milestone 1 will be evaluated based on these criteria:</a:t>
            </a:r>
            <a:endParaRPr>
              <a:solidFill>
                <a:srgbClr val="222222"/>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
                <a:solidFill>
                  <a:srgbClr val="222222"/>
                </a:solidFill>
                <a:highlight>
                  <a:srgbClr val="FFFFFF"/>
                </a:highlight>
              </a:rPr>
              <a:t>   1. Literature Survey / Past Related Work</a:t>
            </a:r>
            <a:endParaRPr>
              <a:solidFill>
                <a:srgbClr val="222222"/>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
                <a:solidFill>
                  <a:srgbClr val="222222"/>
                </a:solidFill>
                <a:highlight>
                  <a:srgbClr val="FFFFFF"/>
                </a:highlight>
              </a:rPr>
              <a:t>   2. Data Collection Difficulty</a:t>
            </a:r>
            <a:endParaRPr>
              <a:solidFill>
                <a:srgbClr val="222222"/>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
                <a:solidFill>
                  <a:srgbClr val="222222"/>
                </a:solidFill>
                <a:highlight>
                  <a:srgbClr val="FFFFFF"/>
                </a:highlight>
              </a:rPr>
              <a:t>   3. Novelty (e.g., Scientific / Business Value)</a:t>
            </a:r>
            <a:endParaRPr>
              <a:solidFill>
                <a:srgbClr val="222222"/>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
                <a:solidFill>
                  <a:srgbClr val="222222"/>
                </a:solidFill>
                <a:highlight>
                  <a:srgbClr val="FFFFFF"/>
                </a:highlight>
              </a:rPr>
              <a:t>   4. Technical Challenge</a:t>
            </a:r>
            <a:endParaRPr>
              <a:solidFill>
                <a:srgbClr val="222222"/>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
                <a:solidFill>
                  <a:srgbClr val="222222"/>
                </a:solidFill>
                <a:highlight>
                  <a:srgbClr val="FFFFFF"/>
                </a:highlight>
              </a:rPr>
              <a:t>   5. Milestone Planning</a:t>
            </a:r>
            <a:endParaRPr>
              <a:solidFill>
                <a:srgbClr val="222222"/>
              </a:solidFill>
              <a:highlight>
                <a:srgbClr val="FFFFFF"/>
              </a:highlight>
            </a:endParaRPr>
          </a:p>
          <a:p>
            <a:pPr indent="0" lvl="0" marL="0" rtl="0" algn="l">
              <a:lnSpc>
                <a:spcPct val="115000"/>
              </a:lnSpc>
              <a:spcBef>
                <a:spcPts val="1600"/>
              </a:spcBef>
              <a:spcAft>
                <a:spcPts val="1600"/>
              </a:spcAft>
              <a:buClr>
                <a:schemeClr val="dk1"/>
              </a:buClr>
              <a:buSzPts val="1100"/>
              <a:buFont typeface="Arial"/>
              <a:buNone/>
            </a:pPr>
            <a:r>
              <a:rPr lang="en">
                <a:solidFill>
                  <a:srgbClr val="222222"/>
                </a:solidFill>
                <a:highlight>
                  <a:srgbClr val="FFFFFF"/>
                </a:highlight>
              </a:rPr>
              <a:t>   6. Presentation / Writing Clarity &amp; Quality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10aa9e7f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10aa9e7f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10aa9e7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10aa9e7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f11fe60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f11fe60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f2a7fc6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f2a7fc6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f2a7fc6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f2a7fc6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555555"/>
              </a:solidFill>
              <a:highlight>
                <a:srgbClr val="FFFFFF"/>
              </a:highlight>
            </a:endParaRPr>
          </a:p>
          <a:p>
            <a:pPr indent="0" lvl="0" marL="0" rtl="0" algn="l">
              <a:lnSpc>
                <a:spcPct val="115000"/>
              </a:lnSpc>
              <a:spcBef>
                <a:spcPts val="2200"/>
              </a:spcBef>
              <a:spcAft>
                <a:spcPts val="0"/>
              </a:spcAft>
              <a:buNone/>
            </a:pPr>
            <a:r>
              <a:t/>
            </a:r>
            <a:endParaRPr sz="1150">
              <a:solidFill>
                <a:srgbClr val="555555"/>
              </a:solidFill>
              <a:highlight>
                <a:srgbClr val="FFFFFF"/>
              </a:highlight>
            </a:endParaRPr>
          </a:p>
          <a:p>
            <a:pPr indent="0" lvl="0" marL="0" rtl="0" algn="l">
              <a:spcBef>
                <a:spcPts val="2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14526439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14526439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VGG16:</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Trebuchet MS"/>
                <a:ea typeface="Trebuchet MS"/>
                <a:cs typeface="Trebuchet MS"/>
                <a:sym typeface="Trebuchet MS"/>
              </a:rPr>
              <a:t>one of the earliest successes of Convolutional Neural Networks in image recognition tasks.  It tried to increase network depth to improve model performance. The authors use very small convolution filters to reduce parameter space. The network generalizes extraordinary well to image recognition, classification and localization tasks. The VGG16 pre-trained weights were trained on ImageNet data</a:t>
            </a:r>
            <a:endParaRPr sz="8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Trebuchet MS"/>
                <a:ea typeface="Trebuchet MS"/>
                <a:cs typeface="Trebuchet MS"/>
                <a:sym typeface="Trebuchet MS"/>
              </a:rPr>
              <a:t>ResNet50:</a:t>
            </a:r>
            <a:endParaRPr sz="8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 sz="800">
                <a:solidFill>
                  <a:schemeClr val="dk1"/>
                </a:solidFill>
                <a:latin typeface="Trebuchet MS"/>
                <a:ea typeface="Trebuchet MS"/>
                <a:cs typeface="Trebuchet MS"/>
                <a:sym typeface="Trebuchet MS"/>
              </a:rPr>
              <a:t>A residual learning framework that can have substantially deeper neural network architecture than those used previously. The author explicitly reformulates the layers as learning residual functions by utilizing skip connections. Skip connections then become the standard computer vision modeling mechanism. The residual networks are easier to optimize and can gain accuracy from considerably increased depth.  ResNet pre-trained models are trained on ImageNet data which has 1000 classes of objects. </a:t>
            </a:r>
            <a:endParaRPr sz="1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是什么， layers</a:t>
            </a:r>
            <a:endParaRPr sz="1200">
              <a:solidFill>
                <a:schemeClr val="dk1"/>
              </a:solidFill>
            </a:endParaRPr>
          </a:p>
          <a:p>
            <a:pPr indent="0" lvl="0" marL="0" rtl="0" algn="l">
              <a:spcBef>
                <a:spcPts val="0"/>
              </a:spcBef>
              <a:spcAft>
                <a:spcPts val="0"/>
              </a:spcAft>
              <a:buNone/>
            </a:pPr>
            <a:r>
              <a:rPr lang="en" sz="1200">
                <a:solidFill>
                  <a:schemeClr val="dk1"/>
                </a:solidFill>
              </a:rPr>
              <a:t>主要创新点： skip connection： 是什么：</a:t>
            </a:r>
            <a:endParaRPr sz="1200">
              <a:solidFill>
                <a:schemeClr val="dk1"/>
              </a:solidFill>
            </a:endParaRPr>
          </a:p>
          <a:p>
            <a:pPr indent="0" lvl="0" marL="0" rtl="0" algn="l">
              <a:spcBef>
                <a:spcPts val="0"/>
              </a:spcBef>
              <a:spcAft>
                <a:spcPts val="0"/>
              </a:spcAft>
              <a:buNone/>
            </a:pPr>
            <a:r>
              <a:rPr lang="en" sz="1200">
                <a:solidFill>
                  <a:schemeClr val="dk1"/>
                </a:solidFill>
              </a:rPr>
              <a:t>数据集，用的什么data trained resnet 50</a:t>
            </a:r>
            <a:endParaRPr sz="1200">
              <a:solidFill>
                <a:schemeClr val="dk1"/>
              </a:solidFill>
            </a:endParaRPr>
          </a:p>
          <a:p>
            <a:pPr indent="0" lvl="0" marL="0" rtl="0" algn="l">
              <a:spcBef>
                <a:spcPts val="0"/>
              </a:spcBef>
              <a:spcAft>
                <a:spcPts val="0"/>
              </a:spcAft>
              <a:buNone/>
            </a:pPr>
            <a:r>
              <a:rPr lang="en" sz="1200">
                <a:solidFill>
                  <a:schemeClr val="dk1"/>
                </a:solidFill>
              </a:rPr>
              <a:t>Before transfer learning</a:t>
            </a:r>
            <a:endParaRPr sz="1200">
              <a:solidFill>
                <a:schemeClr val="dk1"/>
              </a:solidFill>
            </a:endParaRPr>
          </a:p>
          <a:p>
            <a:pPr indent="0" lvl="0" marL="0" rtl="0" algn="l">
              <a:spcBef>
                <a:spcPts val="0"/>
              </a:spcBef>
              <a:spcAft>
                <a:spcPts val="0"/>
              </a:spcAft>
              <a:buNone/>
            </a:pPr>
            <a:r>
              <a:rPr lang="en" sz="1200">
                <a:solidFill>
                  <a:schemeClr val="dk1"/>
                </a:solidFill>
              </a:rPr>
              <a:t>Original output and after transfer learning output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rebuchet MS"/>
                <a:ea typeface="Trebuchet MS"/>
                <a:cs typeface="Trebuchet MS"/>
                <a:sym typeface="Trebuchet MS"/>
              </a:rPr>
              <a:t>ResNet-50：a convolutional neural network that is trained on more than a million images from the ImageNet database [1]. The network is 50 layers deep and can classify images into 1000 object categories (keyboard, mouse, pencil, and many animals). </a:t>
            </a:r>
            <a:endParaRPr sz="12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 sz="1200">
                <a:solidFill>
                  <a:schemeClr val="dk1"/>
                </a:solidFill>
                <a:latin typeface="Trebuchet MS"/>
                <a:ea typeface="Trebuchet MS"/>
                <a:cs typeface="Trebuchet MS"/>
                <a:sym typeface="Trebuchet MS"/>
              </a:rPr>
              <a:t>Parameters: 25.6 million. </a:t>
            </a:r>
            <a:endParaRPr sz="12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 sz="1200">
                <a:solidFill>
                  <a:schemeClr val="dk1"/>
                </a:solidFill>
                <a:latin typeface="Trebuchet MS"/>
                <a:ea typeface="Trebuchet MS"/>
                <a:cs typeface="Trebuchet MS"/>
                <a:sym typeface="Trebuchet MS"/>
              </a:rPr>
              <a:t>The image input size is 224 by 244.</a:t>
            </a:r>
            <a:endParaRPr sz="12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 sz="1200">
                <a:solidFill>
                  <a:schemeClr val="dk1"/>
                </a:solidFill>
                <a:latin typeface="Trebuchet MS"/>
                <a:ea typeface="Trebuchet MS"/>
                <a:cs typeface="Trebuchet MS"/>
                <a:sym typeface="Trebuchet MS"/>
              </a:rPr>
              <a:t>Main Innovative point: Skip connection</a:t>
            </a:r>
            <a:endParaRPr sz="12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1452643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1452643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f11fe60e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f11fe60e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hyperlink" Target="https://spinalcsfleak.org/katies-story/" TargetMode="External"/><Relationship Id="rId5" Type="http://schemas.openxmlformats.org/officeDocument/2006/relationships/hyperlink" Target="https://www.kaggle.com/mateuszbuda/lgg-mri-segmentation" TargetMode="External"/><Relationship Id="rId6" Type="http://schemas.openxmlformats.org/officeDocument/2006/relationships/hyperlink" Target="https://www.kaggle.com/loaiabdalslam/brain-tumor-mri-classification-vgg1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hyperlink" Target="https://spinalcsfleak.org/katies-sto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1.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4.png"/><Relationship Id="rId11" Type="http://schemas.openxmlformats.org/officeDocument/2006/relationships/image" Target="../media/image24.jpg"/><Relationship Id="rId10" Type="http://schemas.openxmlformats.org/officeDocument/2006/relationships/image" Target="../media/image10.jpg"/><Relationship Id="rId9" Type="http://schemas.openxmlformats.org/officeDocument/2006/relationships/image" Target="../media/image12.jp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435225"/>
            <a:ext cx="5187900" cy="2361900"/>
          </a:xfrm>
          <a:prstGeom prst="rect">
            <a:avLst/>
          </a:prstGeom>
        </p:spPr>
        <p:txBody>
          <a:bodyPr anchorCtr="0" anchor="b" bIns="91425" lIns="91425" spcFirstLastPara="1" rIns="91425" wrap="square" tIns="91425">
            <a:noAutofit/>
          </a:bodyPr>
          <a:lstStyle/>
          <a:p>
            <a:pPr indent="0" lvl="0" marL="0" rtl="0" algn="ctr">
              <a:lnSpc>
                <a:spcPct val="115000"/>
              </a:lnSpc>
              <a:spcBef>
                <a:spcPts val="1200"/>
              </a:spcBef>
              <a:spcAft>
                <a:spcPts val="0"/>
              </a:spcAft>
              <a:buNone/>
            </a:pPr>
            <a:r>
              <a:rPr b="1" lang="en" sz="2400">
                <a:solidFill>
                  <a:srgbClr val="000000"/>
                </a:solidFill>
                <a:latin typeface="Trebuchet MS"/>
                <a:ea typeface="Trebuchet MS"/>
                <a:cs typeface="Trebuchet MS"/>
                <a:sym typeface="Trebuchet MS"/>
              </a:rPr>
              <a:t>AI to Identify Spontaneous Intracranial Hypotension (SIH)</a:t>
            </a:r>
            <a:endParaRPr b="1" sz="2400">
              <a:solidFill>
                <a:srgbClr val="000000"/>
              </a:solidFill>
              <a:latin typeface="Trebuchet MS"/>
              <a:ea typeface="Trebuchet MS"/>
              <a:cs typeface="Trebuchet MS"/>
              <a:sym typeface="Trebuchet MS"/>
            </a:endParaRPr>
          </a:p>
          <a:p>
            <a:pPr indent="0" lvl="0" marL="0" rtl="0" algn="ctr">
              <a:lnSpc>
                <a:spcPct val="115000"/>
              </a:lnSpc>
              <a:spcBef>
                <a:spcPts val="1200"/>
              </a:spcBef>
              <a:spcAft>
                <a:spcPts val="0"/>
              </a:spcAft>
              <a:buNone/>
            </a:pPr>
            <a:r>
              <a:rPr b="1" lang="en" sz="2400">
                <a:solidFill>
                  <a:srgbClr val="000000"/>
                </a:solidFill>
                <a:latin typeface="Trebuchet MS"/>
                <a:ea typeface="Trebuchet MS"/>
                <a:cs typeface="Trebuchet MS"/>
                <a:sym typeface="Trebuchet MS"/>
              </a:rPr>
              <a:t>-- Medical Image Analysis</a:t>
            </a:r>
            <a:endParaRPr b="1" sz="2400">
              <a:solidFill>
                <a:srgbClr val="000000"/>
              </a:solidFill>
              <a:latin typeface="Trebuchet MS"/>
              <a:ea typeface="Trebuchet MS"/>
              <a:cs typeface="Trebuchet MS"/>
              <a:sym typeface="Trebuchet MS"/>
            </a:endParaRPr>
          </a:p>
          <a:p>
            <a:pPr indent="0" lvl="0" marL="0" rtl="0" algn="ctr">
              <a:lnSpc>
                <a:spcPct val="115000"/>
              </a:lnSpc>
              <a:spcBef>
                <a:spcPts val="1200"/>
              </a:spcBef>
              <a:spcAft>
                <a:spcPts val="1200"/>
              </a:spcAft>
              <a:buNone/>
            </a:pPr>
            <a:r>
              <a:rPr b="1" lang="en" sz="2400">
                <a:solidFill>
                  <a:srgbClr val="000000"/>
                </a:solidFill>
                <a:latin typeface="Trebuchet MS"/>
                <a:ea typeface="Trebuchet MS"/>
                <a:cs typeface="Trebuchet MS"/>
                <a:sym typeface="Trebuchet MS"/>
              </a:rPr>
              <a:t>Milestone 2</a:t>
            </a:r>
            <a:endParaRPr sz="2400">
              <a:solidFill>
                <a:srgbClr val="000000"/>
              </a:solidFill>
              <a:latin typeface="Trebuchet MS"/>
              <a:ea typeface="Trebuchet MS"/>
              <a:cs typeface="Trebuchet MS"/>
              <a:sym typeface="Trebuchet MS"/>
            </a:endParaRPr>
          </a:p>
        </p:txBody>
      </p:sp>
      <p:sp>
        <p:nvSpPr>
          <p:cNvPr id="55" name="Google Shape;55;p13"/>
          <p:cNvSpPr txBox="1"/>
          <p:nvPr>
            <p:ph idx="1" type="subTitle"/>
          </p:nvPr>
        </p:nvSpPr>
        <p:spPr>
          <a:xfrm>
            <a:off x="311700" y="4142275"/>
            <a:ext cx="2991900" cy="8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Trebuchet MS"/>
                <a:ea typeface="Trebuchet MS"/>
                <a:cs typeface="Trebuchet MS"/>
                <a:sym typeface="Trebuchet MS"/>
              </a:rPr>
              <a:t>Yuyang Zhu yz3691</a:t>
            </a:r>
            <a:endParaRPr sz="2000">
              <a:solidFill>
                <a:srgbClr val="000000"/>
              </a:solidFill>
              <a:latin typeface="Trebuchet MS"/>
              <a:ea typeface="Trebuchet MS"/>
              <a:cs typeface="Trebuchet MS"/>
              <a:sym typeface="Trebuchet MS"/>
            </a:endParaRPr>
          </a:p>
          <a:p>
            <a:pPr indent="0" lvl="0" marL="0" rtl="0" algn="l">
              <a:spcBef>
                <a:spcPts val="0"/>
              </a:spcBef>
              <a:spcAft>
                <a:spcPts val="0"/>
              </a:spcAft>
              <a:buNone/>
            </a:pPr>
            <a:r>
              <a:rPr lang="en" sz="2000">
                <a:solidFill>
                  <a:srgbClr val="000000"/>
                </a:solidFill>
                <a:latin typeface="Trebuchet MS"/>
                <a:ea typeface="Trebuchet MS"/>
                <a:cs typeface="Trebuchet MS"/>
                <a:sym typeface="Trebuchet MS"/>
              </a:rPr>
              <a:t>Tianle Zhu tz2434</a:t>
            </a:r>
            <a:endParaRPr sz="2000">
              <a:solidFill>
                <a:srgbClr val="000000"/>
              </a:solidFill>
              <a:latin typeface="Trebuchet MS"/>
              <a:ea typeface="Trebuchet MS"/>
              <a:cs typeface="Trebuchet MS"/>
              <a:sym typeface="Trebuchet MS"/>
            </a:endParaRPr>
          </a:p>
        </p:txBody>
      </p:sp>
      <p:pic>
        <p:nvPicPr>
          <p:cNvPr id="56" name="Google Shape;56;p13"/>
          <p:cNvPicPr preferRelativeResize="0"/>
          <p:nvPr/>
        </p:nvPicPr>
        <p:blipFill rotWithShape="1">
          <a:blip r:embed="rId4">
            <a:alphaModFix/>
          </a:blip>
          <a:srcRect b="0" l="1980" r="0" t="0"/>
          <a:stretch/>
        </p:blipFill>
        <p:spPr>
          <a:xfrm>
            <a:off x="5865575" y="0"/>
            <a:ext cx="343075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267075"/>
            <a:ext cx="8520600" cy="8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rebuchet MS"/>
                <a:ea typeface="Trebuchet MS"/>
                <a:cs typeface="Trebuchet MS"/>
                <a:sym typeface="Trebuchet MS"/>
              </a:rPr>
              <a:t>Challenges and Solution</a:t>
            </a:r>
            <a:endParaRPr b="1" sz="2400">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 sz="2200">
                <a:latin typeface="Trebuchet MS"/>
                <a:ea typeface="Trebuchet MS"/>
                <a:cs typeface="Trebuchet MS"/>
                <a:sym typeface="Trebuchet MS"/>
              </a:rPr>
              <a:t>Challenges: </a:t>
            </a:r>
            <a:endParaRPr b="1" sz="2200">
              <a:latin typeface="Trebuchet MS"/>
              <a:ea typeface="Trebuchet MS"/>
              <a:cs typeface="Trebuchet MS"/>
              <a:sym typeface="Trebuchet MS"/>
            </a:endParaRPr>
          </a:p>
        </p:txBody>
      </p:sp>
      <p:sp>
        <p:nvSpPr>
          <p:cNvPr id="145" name="Google Shape;145;p22"/>
          <p:cNvSpPr txBox="1"/>
          <p:nvPr>
            <p:ph idx="1" type="body"/>
          </p:nvPr>
        </p:nvSpPr>
        <p:spPr>
          <a:xfrm>
            <a:off x="311700" y="1152375"/>
            <a:ext cx="7294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rebuchet MS"/>
              <a:buChar char="●"/>
            </a:pPr>
            <a:r>
              <a:rPr lang="en">
                <a:solidFill>
                  <a:srgbClr val="000000"/>
                </a:solidFill>
                <a:latin typeface="Trebuchet MS"/>
                <a:ea typeface="Trebuchet MS"/>
                <a:cs typeface="Trebuchet MS"/>
                <a:sym typeface="Trebuchet MS"/>
              </a:rPr>
              <a:t>The data of interest in this project is different from the training data of models used in transfer learning. Therefore, fine-tuning is required to improve model performance.</a:t>
            </a:r>
            <a:endParaRPr>
              <a:solidFill>
                <a:srgbClr val="000000"/>
              </a:solidFill>
              <a:latin typeface="Trebuchet MS"/>
              <a:ea typeface="Trebuchet MS"/>
              <a:cs typeface="Trebuchet MS"/>
              <a:sym typeface="Trebuchet MS"/>
            </a:endParaRPr>
          </a:p>
          <a:p>
            <a:pPr indent="-342900" lvl="0" marL="457200" rtl="0" algn="l">
              <a:spcBef>
                <a:spcPts val="0"/>
              </a:spcBef>
              <a:spcAft>
                <a:spcPts val="0"/>
              </a:spcAft>
              <a:buClr>
                <a:srgbClr val="000000"/>
              </a:buClr>
              <a:buSzPts val="1800"/>
              <a:buFont typeface="Trebuchet MS"/>
              <a:buChar char="●"/>
            </a:pPr>
            <a:r>
              <a:rPr lang="en">
                <a:solidFill>
                  <a:srgbClr val="000000"/>
                </a:solidFill>
                <a:latin typeface="Trebuchet MS"/>
                <a:ea typeface="Trebuchet MS"/>
                <a:cs typeface="Trebuchet MS"/>
                <a:sym typeface="Trebuchet MS"/>
              </a:rPr>
              <a:t>The architecture of the original model is designed for ImageNet data which has 1000 classes. Therefore, we need to customize the classification layers and tune hyperparameters to find the best parameter space.</a:t>
            </a:r>
            <a:endParaRPr>
              <a:solidFill>
                <a:srgbClr val="000000"/>
              </a:solidFill>
              <a:latin typeface="Trebuchet MS"/>
              <a:ea typeface="Trebuchet MS"/>
              <a:cs typeface="Trebuchet MS"/>
              <a:sym typeface="Trebuchet MS"/>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267075"/>
            <a:ext cx="8520600" cy="8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rebuchet MS"/>
                <a:ea typeface="Trebuchet MS"/>
                <a:cs typeface="Trebuchet MS"/>
                <a:sym typeface="Trebuchet MS"/>
              </a:rPr>
              <a:t>Challenges and Solution</a:t>
            </a:r>
            <a:endParaRPr b="1" sz="2400">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 sz="2200">
                <a:latin typeface="Trebuchet MS"/>
                <a:ea typeface="Trebuchet MS"/>
                <a:cs typeface="Trebuchet MS"/>
                <a:sym typeface="Trebuchet MS"/>
              </a:rPr>
              <a:t>Solution:</a:t>
            </a:r>
            <a:endParaRPr b="1" sz="2200">
              <a:latin typeface="Trebuchet MS"/>
              <a:ea typeface="Trebuchet MS"/>
              <a:cs typeface="Trebuchet MS"/>
              <a:sym typeface="Trebuchet MS"/>
            </a:endParaRPr>
          </a:p>
        </p:txBody>
      </p:sp>
      <p:sp>
        <p:nvSpPr>
          <p:cNvPr id="151" name="Google Shape;151;p23"/>
          <p:cNvSpPr txBox="1"/>
          <p:nvPr>
            <p:ph idx="1" type="body"/>
          </p:nvPr>
        </p:nvSpPr>
        <p:spPr>
          <a:xfrm>
            <a:off x="311700" y="1152475"/>
            <a:ext cx="7455300" cy="287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rebuchet MS"/>
              <a:buChar char="●"/>
            </a:pPr>
            <a:r>
              <a:rPr lang="en">
                <a:solidFill>
                  <a:schemeClr val="dk1"/>
                </a:solidFill>
                <a:latin typeface="Trebuchet MS"/>
                <a:ea typeface="Trebuchet MS"/>
                <a:cs typeface="Trebuchet MS"/>
                <a:sym typeface="Trebuchet MS"/>
              </a:rPr>
              <a:t>Unfreeze the weights initialized from ResNet50 and VGG16 with a small learning rate. The model would be able to slowly adjust the weight to detect new features which could perform better in classifying brain tumor.</a:t>
            </a:r>
            <a:endParaRPr>
              <a:solidFill>
                <a:schemeClr val="dk1"/>
              </a:solidFill>
              <a:latin typeface="Trebuchet MS"/>
              <a:ea typeface="Trebuchet MS"/>
              <a:cs typeface="Trebuchet MS"/>
              <a:sym typeface="Trebuchet MS"/>
            </a:endParaRPr>
          </a:p>
          <a:p>
            <a:pPr indent="-342900" lvl="0" marL="457200" rtl="0" algn="l">
              <a:spcBef>
                <a:spcPts val="0"/>
              </a:spcBef>
              <a:spcAft>
                <a:spcPts val="0"/>
              </a:spcAft>
              <a:buClr>
                <a:schemeClr val="dk1"/>
              </a:buClr>
              <a:buSzPts val="1800"/>
              <a:buFont typeface="Trebuchet MS"/>
              <a:buChar char="●"/>
            </a:pPr>
            <a:r>
              <a:rPr lang="en">
                <a:solidFill>
                  <a:schemeClr val="dk1"/>
                </a:solidFill>
                <a:latin typeface="Trebuchet MS"/>
                <a:ea typeface="Trebuchet MS"/>
                <a:cs typeface="Trebuchet MS"/>
                <a:sym typeface="Trebuchet MS"/>
              </a:rPr>
              <a:t>Explored the hyperparameter space (number of dense layers and dropout layers, dropout rate, number of neurons ) of the classifier and select the hyperparameter set with the best validation performance in terms of accuracy. </a:t>
            </a:r>
            <a:endParaRPr>
              <a:solidFill>
                <a:schemeClr val="dk1"/>
              </a:solidFill>
              <a:latin typeface="Trebuchet MS"/>
              <a:ea typeface="Trebuchet MS"/>
              <a:cs typeface="Trebuchet MS"/>
              <a:sym typeface="Trebuchet MS"/>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solidFill>
                <a:srgbClr val="000000"/>
              </a:solidFill>
            </a:endParaRPr>
          </a:p>
        </p:txBody>
      </p:sp>
      <p:sp>
        <p:nvSpPr>
          <p:cNvPr id="152" name="Google Shape;152;p23"/>
          <p:cNvSpPr txBox="1"/>
          <p:nvPr/>
        </p:nvSpPr>
        <p:spPr>
          <a:xfrm>
            <a:off x="5005025" y="1117725"/>
            <a:ext cx="56973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267075"/>
            <a:ext cx="8520600" cy="4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rebuchet MS"/>
                <a:ea typeface="Trebuchet MS"/>
                <a:cs typeface="Trebuchet MS"/>
                <a:sym typeface="Trebuchet MS"/>
              </a:rPr>
              <a:t>Exploration and Discussion</a:t>
            </a:r>
            <a:endParaRPr b="1" sz="2400">
              <a:latin typeface="Trebuchet MS"/>
              <a:ea typeface="Trebuchet MS"/>
              <a:cs typeface="Trebuchet MS"/>
              <a:sym typeface="Trebuchet MS"/>
            </a:endParaRPr>
          </a:p>
        </p:txBody>
      </p:sp>
      <p:sp>
        <p:nvSpPr>
          <p:cNvPr id="158" name="Google Shape;158;p24"/>
          <p:cNvSpPr txBox="1"/>
          <p:nvPr>
            <p:ph idx="1" type="body"/>
          </p:nvPr>
        </p:nvSpPr>
        <p:spPr>
          <a:xfrm>
            <a:off x="311700" y="984975"/>
            <a:ext cx="7482000" cy="236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rebuchet MS"/>
              <a:buChar char="●"/>
            </a:pPr>
            <a:r>
              <a:rPr lang="en">
                <a:solidFill>
                  <a:srgbClr val="000000"/>
                </a:solidFill>
                <a:latin typeface="Trebuchet MS"/>
                <a:ea typeface="Trebuchet MS"/>
                <a:cs typeface="Trebuchet MS"/>
                <a:sym typeface="Trebuchet MS"/>
              </a:rPr>
              <a:t>Explore related datasets and find similarities and useful methods to detect features like </a:t>
            </a:r>
            <a:r>
              <a:rPr lang="en">
                <a:solidFill>
                  <a:schemeClr val="dk1"/>
                </a:solidFill>
                <a:latin typeface="Trebuchet MS"/>
                <a:ea typeface="Trebuchet MS"/>
                <a:cs typeface="Trebuchet MS"/>
                <a:sym typeface="Trebuchet MS"/>
              </a:rPr>
              <a:t>midbrain pons-angle abnormality, flattening of the pons and venous distension.</a:t>
            </a:r>
            <a:endParaRPr>
              <a:solidFill>
                <a:srgbClr val="000000"/>
              </a:solidFill>
              <a:latin typeface="Trebuchet MS"/>
              <a:ea typeface="Trebuchet MS"/>
              <a:cs typeface="Trebuchet MS"/>
              <a:sym typeface="Trebuchet MS"/>
            </a:endParaRPr>
          </a:p>
          <a:p>
            <a:pPr indent="-342900" lvl="0" marL="457200" rtl="0" algn="l">
              <a:spcBef>
                <a:spcPts val="0"/>
              </a:spcBef>
              <a:spcAft>
                <a:spcPts val="0"/>
              </a:spcAft>
              <a:buClr>
                <a:srgbClr val="000000"/>
              </a:buClr>
              <a:buSzPts val="1800"/>
              <a:buFont typeface="Trebuchet MS"/>
              <a:buChar char="●"/>
            </a:pPr>
            <a:r>
              <a:rPr lang="en">
                <a:solidFill>
                  <a:srgbClr val="000000"/>
                </a:solidFill>
                <a:latin typeface="Trebuchet MS"/>
                <a:ea typeface="Trebuchet MS"/>
                <a:cs typeface="Trebuchet MS"/>
                <a:sym typeface="Trebuchet MS"/>
              </a:rPr>
              <a:t>Find different ways of data augmentation and preprocessing operations that make sense</a:t>
            </a:r>
            <a:endParaRPr>
              <a:solidFill>
                <a:srgbClr val="000000"/>
              </a:solidFill>
              <a:latin typeface="Trebuchet MS"/>
              <a:ea typeface="Trebuchet MS"/>
              <a:cs typeface="Trebuchet MS"/>
              <a:sym typeface="Trebuchet MS"/>
            </a:endParaRPr>
          </a:p>
          <a:p>
            <a:pPr indent="-342900" lvl="0" marL="457200" rtl="0" algn="l">
              <a:spcBef>
                <a:spcPts val="0"/>
              </a:spcBef>
              <a:spcAft>
                <a:spcPts val="0"/>
              </a:spcAft>
              <a:buClr>
                <a:srgbClr val="000000"/>
              </a:buClr>
              <a:buSzPts val="1800"/>
              <a:buFont typeface="Trebuchet MS"/>
              <a:buChar char="●"/>
            </a:pPr>
            <a:r>
              <a:rPr lang="en">
                <a:solidFill>
                  <a:srgbClr val="000000"/>
                </a:solidFill>
                <a:latin typeface="Trebuchet MS"/>
                <a:ea typeface="Trebuchet MS"/>
                <a:cs typeface="Trebuchet MS"/>
                <a:sym typeface="Trebuchet MS"/>
              </a:rPr>
              <a:t>Learn more about hyper parameters and loss functions to improve the model results.</a:t>
            </a:r>
            <a:endParaRPr>
              <a:solidFill>
                <a:srgbClr val="000000"/>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267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rebuchet MS"/>
                <a:ea typeface="Trebuchet MS"/>
                <a:cs typeface="Trebuchet MS"/>
                <a:sym typeface="Trebuchet MS"/>
              </a:rPr>
              <a:t>Reference </a:t>
            </a:r>
            <a:endParaRPr b="1" sz="2400">
              <a:latin typeface="Trebuchet MS"/>
              <a:ea typeface="Trebuchet MS"/>
              <a:cs typeface="Trebuchet MS"/>
              <a:sym typeface="Trebuchet MS"/>
            </a:endParaRPr>
          </a:p>
        </p:txBody>
      </p:sp>
      <p:sp>
        <p:nvSpPr>
          <p:cNvPr id="164" name="Google Shape;164;p2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Trebuchet MS"/>
              <a:buAutoNum type="arabicPeriod"/>
            </a:pPr>
            <a:r>
              <a:rPr lang="en" sz="1600">
                <a:solidFill>
                  <a:srgbClr val="000000"/>
                </a:solidFill>
                <a:uFill>
                  <a:noFill/>
                </a:uFill>
                <a:latin typeface="Trebuchet MS"/>
                <a:ea typeface="Trebuchet MS"/>
                <a:cs typeface="Trebuchet MS"/>
                <a:sym typeface="Trebuchet MS"/>
                <a:hlinkClick r:id="rId4"/>
              </a:rPr>
              <a:t>https://spinalcsfleak.org/katies-story/</a:t>
            </a:r>
            <a:endParaRPr sz="1600">
              <a:solidFill>
                <a:srgbClr val="000000"/>
              </a:solidFill>
              <a:latin typeface="Trebuchet MS"/>
              <a:ea typeface="Trebuchet MS"/>
              <a:cs typeface="Trebuchet MS"/>
              <a:sym typeface="Trebuchet MS"/>
            </a:endParaRPr>
          </a:p>
          <a:p>
            <a:pPr indent="-330200" lvl="0" marL="457200" rtl="0" algn="l">
              <a:lnSpc>
                <a:spcPct val="100000"/>
              </a:lnSpc>
              <a:spcBef>
                <a:spcPts val="0"/>
              </a:spcBef>
              <a:spcAft>
                <a:spcPts val="0"/>
              </a:spcAft>
              <a:buClr>
                <a:srgbClr val="000000"/>
              </a:buClr>
              <a:buSzPts val="1600"/>
              <a:buFont typeface="Trebuchet MS"/>
              <a:buAutoNum type="arabicPeriod"/>
            </a:pPr>
            <a:r>
              <a:rPr lang="en" sz="1600">
                <a:solidFill>
                  <a:srgbClr val="000000"/>
                </a:solidFill>
                <a:uFill>
                  <a:noFill/>
                </a:uFill>
                <a:latin typeface="Trebuchet MS"/>
                <a:ea typeface="Trebuchet MS"/>
                <a:cs typeface="Trebuchet MS"/>
                <a:sym typeface="Trebuchet MS"/>
                <a:hlinkClick r:id="rId5"/>
              </a:rPr>
              <a:t>https://www.kaggle.com/mateuszbuda/lgg-mri-segmentation</a:t>
            </a:r>
            <a:endParaRPr sz="1600">
              <a:solidFill>
                <a:srgbClr val="000000"/>
              </a:solidFill>
              <a:latin typeface="Trebuchet MS"/>
              <a:ea typeface="Trebuchet MS"/>
              <a:cs typeface="Trebuchet MS"/>
              <a:sym typeface="Trebuchet MS"/>
            </a:endParaRPr>
          </a:p>
          <a:p>
            <a:pPr indent="-330200" lvl="0" marL="457200" rtl="0" algn="l">
              <a:lnSpc>
                <a:spcPct val="100000"/>
              </a:lnSpc>
              <a:spcBef>
                <a:spcPts val="0"/>
              </a:spcBef>
              <a:spcAft>
                <a:spcPts val="0"/>
              </a:spcAft>
              <a:buClr>
                <a:srgbClr val="000000"/>
              </a:buClr>
              <a:buSzPts val="1600"/>
              <a:buFont typeface="Trebuchet MS"/>
              <a:buAutoNum type="arabicPeriod"/>
            </a:pPr>
            <a:r>
              <a:rPr lang="en" sz="1600">
                <a:solidFill>
                  <a:srgbClr val="000000"/>
                </a:solidFill>
                <a:uFill>
                  <a:noFill/>
                </a:uFill>
                <a:latin typeface="Trebuchet MS"/>
                <a:ea typeface="Trebuchet MS"/>
                <a:cs typeface="Trebuchet MS"/>
                <a:sym typeface="Trebuchet MS"/>
                <a:hlinkClick r:id="rId6"/>
              </a:rPr>
              <a:t>https://www.kaggle.com/loaiabdalslam/brain-tumor-mri-classification-vgg16</a:t>
            </a:r>
            <a:endParaRPr sz="1600">
              <a:solidFill>
                <a:srgbClr val="000000"/>
              </a:solidFill>
              <a:latin typeface="Trebuchet MS"/>
              <a:ea typeface="Trebuchet MS"/>
              <a:cs typeface="Trebuchet MS"/>
              <a:sym typeface="Trebuchet MS"/>
            </a:endParaRPr>
          </a:p>
          <a:p>
            <a:pPr indent="-330200" lvl="0" marL="457200" rtl="0" algn="l">
              <a:lnSpc>
                <a:spcPct val="100000"/>
              </a:lnSpc>
              <a:spcBef>
                <a:spcPts val="0"/>
              </a:spcBef>
              <a:spcAft>
                <a:spcPts val="0"/>
              </a:spcAft>
              <a:buClr>
                <a:srgbClr val="000000"/>
              </a:buClr>
              <a:buSzPts val="1600"/>
              <a:buFont typeface="Trebuchet MS"/>
              <a:buAutoNum type="arabicPeriod"/>
            </a:pPr>
            <a:r>
              <a:rPr lang="en" sz="1600">
                <a:solidFill>
                  <a:schemeClr val="dk1"/>
                </a:solidFill>
                <a:latin typeface="Trebuchet MS"/>
                <a:ea typeface="Trebuchet MS"/>
                <a:cs typeface="Trebuchet MS"/>
                <a:sym typeface="Trebuchet MS"/>
              </a:rPr>
              <a:t>O.  Ronneberger,  P.  Fischer,  and  T.  Brox.   U-net:  Convolutional  networks  for biomedical image segmentation.  In International Conference on Medical image computing and computer-assisted intervention, pages 234–241. Springer, 2015.</a:t>
            </a:r>
            <a:endParaRPr sz="1600">
              <a:solidFill>
                <a:srgbClr val="000000"/>
              </a:solidFill>
              <a:latin typeface="Trebuchet MS"/>
              <a:ea typeface="Trebuchet MS"/>
              <a:cs typeface="Trebuchet MS"/>
              <a:sym typeface="Trebuchet MS"/>
            </a:endParaRPr>
          </a:p>
          <a:p>
            <a:pPr indent="-330200" lvl="0" marL="457200" rtl="0" algn="l">
              <a:lnSpc>
                <a:spcPct val="100000"/>
              </a:lnSpc>
              <a:spcBef>
                <a:spcPts val="0"/>
              </a:spcBef>
              <a:spcAft>
                <a:spcPts val="0"/>
              </a:spcAft>
              <a:buClr>
                <a:srgbClr val="000000"/>
              </a:buClr>
              <a:buSzPts val="1600"/>
              <a:buFont typeface="Trebuchet MS"/>
              <a:buAutoNum type="arabicPeriod"/>
            </a:pPr>
            <a:r>
              <a:rPr lang="en" sz="1600">
                <a:solidFill>
                  <a:srgbClr val="000000"/>
                </a:solidFill>
                <a:latin typeface="Trebuchet MS"/>
                <a:ea typeface="Trebuchet MS"/>
                <a:cs typeface="Trebuchet MS"/>
                <a:sym typeface="Trebuchet MS"/>
              </a:rPr>
              <a:t>K. He, X. Zhang, S. Ren, and J. Sun. Deep residual learning for image recognition.In Proceedings of the IEEE conference on computer vision and pattern recognition,pages 770–778, 2016.</a:t>
            </a:r>
            <a:endParaRPr sz="1600">
              <a:solidFill>
                <a:srgbClr val="000000"/>
              </a:solidFill>
              <a:latin typeface="Trebuchet MS"/>
              <a:ea typeface="Trebuchet MS"/>
              <a:cs typeface="Trebuchet MS"/>
              <a:sym typeface="Trebuchet MS"/>
            </a:endParaRPr>
          </a:p>
          <a:p>
            <a:pPr indent="-330200" lvl="0" marL="457200" rtl="0" algn="l">
              <a:lnSpc>
                <a:spcPct val="100000"/>
              </a:lnSpc>
              <a:spcBef>
                <a:spcPts val="0"/>
              </a:spcBef>
              <a:spcAft>
                <a:spcPts val="0"/>
              </a:spcAft>
              <a:buClr>
                <a:srgbClr val="000000"/>
              </a:buClr>
              <a:buSzPts val="1600"/>
              <a:buFont typeface="Trebuchet MS"/>
              <a:buAutoNum type="arabicPeriod"/>
            </a:pPr>
            <a:r>
              <a:rPr lang="en" sz="1600">
                <a:solidFill>
                  <a:srgbClr val="000000"/>
                </a:solidFill>
                <a:latin typeface="Trebuchet MS"/>
                <a:ea typeface="Trebuchet MS"/>
                <a:cs typeface="Trebuchet MS"/>
                <a:sym typeface="Trebuchet MS"/>
              </a:rPr>
              <a:t>K. Simonyan and A. Zisserman. Very deep convolutional networks for large-scale image recognition.arXiv preprint arXiv:1409.1556, 2014</a:t>
            </a:r>
            <a:endParaRPr sz="16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 name="Shape 16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267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rebuchet MS"/>
                <a:ea typeface="Trebuchet MS"/>
                <a:cs typeface="Trebuchet MS"/>
                <a:sym typeface="Trebuchet MS"/>
              </a:rPr>
              <a:t>Outline</a:t>
            </a:r>
            <a:endParaRPr b="1" sz="2400">
              <a:latin typeface="Trebuchet MS"/>
              <a:ea typeface="Trebuchet MS"/>
              <a:cs typeface="Trebuchet MS"/>
              <a:sym typeface="Trebuchet MS"/>
            </a:endParaRPr>
          </a:p>
        </p:txBody>
      </p:sp>
      <p:sp>
        <p:nvSpPr>
          <p:cNvPr id="62" name="Google Shape;62;p14"/>
          <p:cNvSpPr txBox="1"/>
          <p:nvPr>
            <p:ph idx="1" type="body"/>
          </p:nvPr>
        </p:nvSpPr>
        <p:spPr>
          <a:xfrm>
            <a:off x="311700" y="1152475"/>
            <a:ext cx="8520600" cy="27972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rgbClr val="000000"/>
              </a:buClr>
              <a:buSzPts val="2000"/>
              <a:buFont typeface="Trebuchet MS"/>
              <a:buChar char="●"/>
            </a:pPr>
            <a:r>
              <a:rPr b="1" lang="en" sz="2000">
                <a:solidFill>
                  <a:srgbClr val="000000"/>
                </a:solidFill>
                <a:latin typeface="Trebuchet MS"/>
                <a:ea typeface="Trebuchet MS"/>
                <a:cs typeface="Trebuchet MS"/>
                <a:sym typeface="Trebuchet MS"/>
              </a:rPr>
              <a:t>Project Recap</a:t>
            </a:r>
            <a:endParaRPr b="1" sz="2000">
              <a:solidFill>
                <a:srgbClr val="000000"/>
              </a:solidFill>
              <a:latin typeface="Trebuchet MS"/>
              <a:ea typeface="Trebuchet MS"/>
              <a:cs typeface="Trebuchet MS"/>
              <a:sym typeface="Trebuchet MS"/>
            </a:endParaRPr>
          </a:p>
          <a:p>
            <a:pPr indent="-355600" lvl="0" marL="457200" rtl="0" algn="l">
              <a:lnSpc>
                <a:spcPct val="200000"/>
              </a:lnSpc>
              <a:spcBef>
                <a:spcPts val="0"/>
              </a:spcBef>
              <a:spcAft>
                <a:spcPts val="0"/>
              </a:spcAft>
              <a:buClr>
                <a:srgbClr val="000000"/>
              </a:buClr>
              <a:buSzPts val="2000"/>
              <a:buFont typeface="Trebuchet MS"/>
              <a:buChar char="●"/>
            </a:pPr>
            <a:r>
              <a:rPr b="1" lang="en" sz="2000">
                <a:solidFill>
                  <a:srgbClr val="000000"/>
                </a:solidFill>
                <a:latin typeface="Trebuchet MS"/>
                <a:ea typeface="Trebuchet MS"/>
                <a:cs typeface="Trebuchet MS"/>
                <a:sym typeface="Trebuchet MS"/>
              </a:rPr>
              <a:t>Implementation and progress of the project</a:t>
            </a:r>
            <a:endParaRPr b="1" sz="2000">
              <a:solidFill>
                <a:srgbClr val="000000"/>
              </a:solidFill>
              <a:latin typeface="Trebuchet MS"/>
              <a:ea typeface="Trebuchet MS"/>
              <a:cs typeface="Trebuchet MS"/>
              <a:sym typeface="Trebuchet MS"/>
            </a:endParaRPr>
          </a:p>
          <a:p>
            <a:pPr indent="-355600" lvl="0" marL="457200" rtl="0" algn="l">
              <a:lnSpc>
                <a:spcPct val="200000"/>
              </a:lnSpc>
              <a:spcBef>
                <a:spcPts val="0"/>
              </a:spcBef>
              <a:spcAft>
                <a:spcPts val="0"/>
              </a:spcAft>
              <a:buClr>
                <a:srgbClr val="000000"/>
              </a:buClr>
              <a:buSzPts val="2000"/>
              <a:buFont typeface="Trebuchet MS"/>
              <a:buChar char="●"/>
            </a:pPr>
            <a:r>
              <a:rPr b="1" lang="en" sz="2000">
                <a:solidFill>
                  <a:srgbClr val="000000"/>
                </a:solidFill>
                <a:latin typeface="Trebuchet MS"/>
                <a:ea typeface="Trebuchet MS"/>
                <a:cs typeface="Trebuchet MS"/>
                <a:sym typeface="Trebuchet MS"/>
              </a:rPr>
              <a:t>Challenges and solutions</a:t>
            </a:r>
            <a:endParaRPr b="1" sz="2000">
              <a:solidFill>
                <a:srgbClr val="000000"/>
              </a:solidFill>
              <a:latin typeface="Trebuchet MS"/>
              <a:ea typeface="Trebuchet MS"/>
              <a:cs typeface="Trebuchet MS"/>
              <a:sym typeface="Trebuchet MS"/>
            </a:endParaRPr>
          </a:p>
          <a:p>
            <a:pPr indent="-355600" lvl="0" marL="457200" rtl="0" algn="l">
              <a:lnSpc>
                <a:spcPct val="200000"/>
              </a:lnSpc>
              <a:spcBef>
                <a:spcPts val="0"/>
              </a:spcBef>
              <a:spcAft>
                <a:spcPts val="0"/>
              </a:spcAft>
              <a:buClr>
                <a:srgbClr val="000000"/>
              </a:buClr>
              <a:buSzPts val="2000"/>
              <a:buFont typeface="Trebuchet MS"/>
              <a:buChar char="●"/>
            </a:pPr>
            <a:r>
              <a:rPr b="1" lang="en" sz="2000">
                <a:solidFill>
                  <a:srgbClr val="000000"/>
                </a:solidFill>
                <a:latin typeface="Trebuchet MS"/>
                <a:ea typeface="Trebuchet MS"/>
                <a:cs typeface="Trebuchet MS"/>
                <a:sym typeface="Trebuchet MS"/>
              </a:rPr>
              <a:t>Exploration and discussion</a:t>
            </a:r>
            <a:endParaRPr b="1" sz="2000">
              <a:solidFill>
                <a:srgbClr val="000000"/>
              </a:solidFill>
              <a:latin typeface="Trebuchet MS"/>
              <a:ea typeface="Trebuchet MS"/>
              <a:cs typeface="Trebuchet MS"/>
              <a:sym typeface="Trebuchet MS"/>
            </a:endParaRPr>
          </a:p>
          <a:p>
            <a:pPr indent="-355600" lvl="0" marL="457200" rtl="0" algn="l">
              <a:lnSpc>
                <a:spcPct val="200000"/>
              </a:lnSpc>
              <a:spcBef>
                <a:spcPts val="0"/>
              </a:spcBef>
              <a:spcAft>
                <a:spcPts val="0"/>
              </a:spcAft>
              <a:buClr>
                <a:srgbClr val="000000"/>
              </a:buClr>
              <a:buSzPts val="2000"/>
              <a:buFont typeface="Trebuchet MS"/>
              <a:buChar char="●"/>
            </a:pPr>
            <a:r>
              <a:rPr b="1" lang="en" sz="2000">
                <a:solidFill>
                  <a:srgbClr val="000000"/>
                </a:solidFill>
                <a:latin typeface="Trebuchet MS"/>
                <a:ea typeface="Trebuchet MS"/>
                <a:cs typeface="Trebuchet MS"/>
                <a:sym typeface="Trebuchet MS"/>
              </a:rPr>
              <a:t>Reference</a:t>
            </a:r>
            <a:endParaRPr b="1" sz="2000">
              <a:solidFill>
                <a:srgbClr val="000000"/>
              </a:solidFill>
              <a:latin typeface="Trebuchet MS"/>
              <a:ea typeface="Trebuchet MS"/>
              <a:cs typeface="Trebuchet MS"/>
              <a:sym typeface="Trebuchet MS"/>
            </a:endParaRPr>
          </a:p>
          <a:p>
            <a:pPr indent="0" lvl="0" marL="0" rtl="0" algn="l">
              <a:lnSpc>
                <a:spcPct val="200000"/>
              </a:lnSpc>
              <a:spcBef>
                <a:spcPts val="0"/>
              </a:spcBef>
              <a:spcAft>
                <a:spcPts val="0"/>
              </a:spcAft>
              <a:buNone/>
            </a:pPr>
            <a:r>
              <a:t/>
            </a:r>
            <a:endParaRPr>
              <a:solidFill>
                <a:srgbClr val="000000"/>
              </a:solidFill>
              <a:latin typeface="Trebuchet MS"/>
              <a:ea typeface="Trebuchet MS"/>
              <a:cs typeface="Trebuchet MS"/>
              <a:sym typeface="Trebuchet MS"/>
            </a:endParaRPr>
          </a:p>
        </p:txBody>
      </p:sp>
      <p:sp>
        <p:nvSpPr>
          <p:cNvPr id="63" name="Google Shape;63;p14"/>
          <p:cNvSpPr txBox="1"/>
          <p:nvPr/>
        </p:nvSpPr>
        <p:spPr>
          <a:xfrm>
            <a:off x="5005025" y="1117725"/>
            <a:ext cx="56973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267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rebuchet MS"/>
                <a:ea typeface="Trebuchet MS"/>
                <a:cs typeface="Trebuchet MS"/>
                <a:sym typeface="Trebuchet MS"/>
              </a:rPr>
              <a:t>Project Recap</a:t>
            </a:r>
            <a:endParaRPr b="1" sz="2400">
              <a:latin typeface="Trebuchet MS"/>
              <a:ea typeface="Trebuchet MS"/>
              <a:cs typeface="Trebuchet MS"/>
              <a:sym typeface="Trebuchet MS"/>
            </a:endParaRPr>
          </a:p>
        </p:txBody>
      </p:sp>
      <p:sp>
        <p:nvSpPr>
          <p:cNvPr id="69" name="Google Shape;69;p15"/>
          <p:cNvSpPr txBox="1"/>
          <p:nvPr>
            <p:ph idx="1" type="body"/>
          </p:nvPr>
        </p:nvSpPr>
        <p:spPr>
          <a:xfrm>
            <a:off x="311700" y="839775"/>
            <a:ext cx="4928700" cy="41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Trebuchet MS"/>
                <a:ea typeface="Trebuchet MS"/>
                <a:cs typeface="Trebuchet MS"/>
                <a:sym typeface="Trebuchet MS"/>
              </a:rPr>
              <a:t>This project divided into two parts.</a:t>
            </a:r>
            <a:endParaRPr b="1" sz="2000">
              <a:solidFill>
                <a:srgbClr val="000000"/>
              </a:solidFill>
              <a:latin typeface="Trebuchet MS"/>
              <a:ea typeface="Trebuchet MS"/>
              <a:cs typeface="Trebuchet MS"/>
              <a:sym typeface="Trebuchet MS"/>
            </a:endParaRPr>
          </a:p>
          <a:p>
            <a:pPr indent="0" lvl="0" marL="0" rtl="0" algn="l">
              <a:spcBef>
                <a:spcPts val="0"/>
              </a:spcBef>
              <a:spcAft>
                <a:spcPts val="0"/>
              </a:spcAft>
              <a:buNone/>
            </a:pPr>
            <a:r>
              <a:t/>
            </a:r>
            <a:endParaRPr b="1" sz="1200">
              <a:solidFill>
                <a:srgbClr val="000000"/>
              </a:solidFill>
              <a:latin typeface="Trebuchet MS"/>
              <a:ea typeface="Trebuchet MS"/>
              <a:cs typeface="Trebuchet MS"/>
              <a:sym typeface="Trebuchet MS"/>
            </a:endParaRPr>
          </a:p>
          <a:p>
            <a:pPr indent="0" lvl="0" marL="0" rtl="0" algn="l">
              <a:spcBef>
                <a:spcPts val="0"/>
              </a:spcBef>
              <a:spcAft>
                <a:spcPts val="0"/>
              </a:spcAft>
              <a:buNone/>
            </a:pPr>
            <a:r>
              <a:rPr b="1" lang="en">
                <a:solidFill>
                  <a:srgbClr val="000000"/>
                </a:solidFill>
                <a:latin typeface="Trebuchet MS"/>
                <a:ea typeface="Trebuchet MS"/>
                <a:cs typeface="Trebuchet MS"/>
                <a:sym typeface="Trebuchet MS"/>
              </a:rPr>
              <a:t>First, if the brain MRI is abnormal, it would conduct in ER often.</a:t>
            </a:r>
            <a:endParaRPr b="1">
              <a:solidFill>
                <a:srgbClr val="000000"/>
              </a:solidFill>
              <a:latin typeface="Trebuchet MS"/>
              <a:ea typeface="Trebuchet MS"/>
              <a:cs typeface="Trebuchet MS"/>
              <a:sym typeface="Trebuchet MS"/>
            </a:endParaRPr>
          </a:p>
          <a:p>
            <a:pPr indent="-342900" lvl="1" marL="914400" rtl="0" algn="l">
              <a:spcBef>
                <a:spcPts val="0"/>
              </a:spcBef>
              <a:spcAft>
                <a:spcPts val="0"/>
              </a:spcAft>
              <a:buClr>
                <a:srgbClr val="000000"/>
              </a:buClr>
              <a:buSzPts val="1800"/>
              <a:buFont typeface="Trebuchet MS"/>
              <a:buChar char="○"/>
            </a:pPr>
            <a:r>
              <a:rPr b="1" lang="en" sz="1800">
                <a:solidFill>
                  <a:srgbClr val="000000"/>
                </a:solidFill>
                <a:latin typeface="Trebuchet MS"/>
                <a:ea typeface="Trebuchet MS"/>
                <a:cs typeface="Trebuchet MS"/>
                <a:sym typeface="Trebuchet MS"/>
              </a:rPr>
              <a:t>Cerebral Vein dilation-related signs</a:t>
            </a:r>
            <a:r>
              <a:rPr lang="en" sz="1800">
                <a:solidFill>
                  <a:srgbClr val="000000"/>
                </a:solidFill>
                <a:latin typeface="Trebuchet MS"/>
                <a:ea typeface="Trebuchet MS"/>
                <a:cs typeface="Trebuchet MS"/>
                <a:sym typeface="Trebuchet MS"/>
              </a:rPr>
              <a:t>:  Venous distension; Diffuse pachymeningeal enhancement</a:t>
            </a:r>
            <a:endParaRPr sz="1800">
              <a:solidFill>
                <a:srgbClr val="000000"/>
              </a:solidFill>
              <a:latin typeface="Trebuchet MS"/>
              <a:ea typeface="Trebuchet MS"/>
              <a:cs typeface="Trebuchet MS"/>
              <a:sym typeface="Trebuchet MS"/>
            </a:endParaRPr>
          </a:p>
          <a:p>
            <a:pPr indent="-342900" lvl="1" marL="914400" rtl="0" algn="l">
              <a:spcBef>
                <a:spcPts val="0"/>
              </a:spcBef>
              <a:spcAft>
                <a:spcPts val="0"/>
              </a:spcAft>
              <a:buClr>
                <a:srgbClr val="000000"/>
              </a:buClr>
              <a:buSzPts val="1800"/>
              <a:buFont typeface="Trebuchet MS"/>
              <a:buChar char="○"/>
            </a:pPr>
            <a:r>
              <a:rPr b="1" lang="en" sz="1800">
                <a:solidFill>
                  <a:srgbClr val="000000"/>
                </a:solidFill>
                <a:latin typeface="Trebuchet MS"/>
                <a:ea typeface="Trebuchet MS"/>
                <a:cs typeface="Trebuchet MS"/>
                <a:sym typeface="Trebuchet MS"/>
              </a:rPr>
              <a:t>Brain descent related signs: </a:t>
            </a:r>
            <a:r>
              <a:rPr lang="en" sz="1800">
                <a:solidFill>
                  <a:srgbClr val="000000"/>
                </a:solidFill>
                <a:latin typeface="Trebuchet MS"/>
                <a:ea typeface="Trebuchet MS"/>
                <a:cs typeface="Trebuchet MS"/>
                <a:sym typeface="Trebuchet MS"/>
              </a:rPr>
              <a:t>midbrain pons angle and flattening of pons</a:t>
            </a:r>
            <a:endParaRPr sz="1800">
              <a:solidFill>
                <a:srgbClr val="000000"/>
              </a:solidFill>
              <a:latin typeface="Trebuchet MS"/>
              <a:ea typeface="Trebuchet MS"/>
              <a:cs typeface="Trebuchet MS"/>
              <a:sym typeface="Trebuchet MS"/>
            </a:endParaRPr>
          </a:p>
          <a:p>
            <a:pPr indent="-342900" lvl="1" marL="914400" rtl="0" algn="l">
              <a:spcBef>
                <a:spcPts val="0"/>
              </a:spcBef>
              <a:spcAft>
                <a:spcPts val="0"/>
              </a:spcAft>
              <a:buClr>
                <a:srgbClr val="000000"/>
              </a:buClr>
              <a:buSzPts val="1800"/>
              <a:buFont typeface="Trebuchet MS"/>
              <a:buChar char="○"/>
            </a:pPr>
            <a:r>
              <a:rPr b="1" lang="en" sz="1800">
                <a:solidFill>
                  <a:srgbClr val="000000"/>
                </a:solidFill>
                <a:latin typeface="Trebuchet MS"/>
                <a:ea typeface="Trebuchet MS"/>
                <a:cs typeface="Trebuchet MS"/>
                <a:sym typeface="Trebuchet MS"/>
              </a:rPr>
              <a:t>Complications: </a:t>
            </a:r>
            <a:r>
              <a:rPr lang="en" sz="1800">
                <a:solidFill>
                  <a:srgbClr val="000000"/>
                </a:solidFill>
                <a:latin typeface="Trebuchet MS"/>
                <a:ea typeface="Trebuchet MS"/>
                <a:cs typeface="Trebuchet MS"/>
                <a:sym typeface="Trebuchet MS"/>
              </a:rPr>
              <a:t>subdural fluid collections and/or subdural hematoma.</a:t>
            </a:r>
            <a:endParaRPr sz="1800">
              <a:solidFill>
                <a:srgbClr val="00000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 sz="1200">
                <a:solidFill>
                  <a:srgbClr val="000000"/>
                </a:solidFill>
                <a:latin typeface="Trebuchet MS"/>
                <a:ea typeface="Trebuchet MS"/>
                <a:cs typeface="Trebuchet MS"/>
                <a:sym typeface="Trebuchet MS"/>
              </a:rPr>
              <a:t> </a:t>
            </a:r>
            <a:endParaRPr b="1" sz="1500">
              <a:solidFill>
                <a:srgbClr val="00000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 sz="1200">
                <a:solidFill>
                  <a:srgbClr val="000000"/>
                </a:solidFill>
                <a:latin typeface="Trebuchet MS"/>
                <a:ea typeface="Trebuchet MS"/>
                <a:cs typeface="Trebuchet MS"/>
                <a:sym typeface="Trebuchet MS"/>
              </a:rPr>
              <a:t> </a:t>
            </a:r>
            <a:endParaRPr sz="1200">
              <a:solidFill>
                <a:srgbClr val="00000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 sz="1200">
                <a:solidFill>
                  <a:srgbClr val="000000"/>
                </a:solidFill>
                <a:latin typeface="Trebuchet MS"/>
                <a:ea typeface="Trebuchet MS"/>
                <a:cs typeface="Trebuchet MS"/>
                <a:sym typeface="Trebuchet MS"/>
              </a:rPr>
              <a:t> </a:t>
            </a:r>
            <a:endParaRPr sz="1200">
              <a:solidFill>
                <a:srgbClr val="000000"/>
              </a:solidFill>
              <a:latin typeface="Trebuchet MS"/>
              <a:ea typeface="Trebuchet MS"/>
              <a:cs typeface="Trebuchet MS"/>
              <a:sym typeface="Trebuchet MS"/>
            </a:endParaRPr>
          </a:p>
        </p:txBody>
      </p:sp>
      <p:pic>
        <p:nvPicPr>
          <p:cNvPr id="70" name="Google Shape;70;p15"/>
          <p:cNvPicPr preferRelativeResize="0"/>
          <p:nvPr/>
        </p:nvPicPr>
        <p:blipFill>
          <a:blip r:embed="rId4">
            <a:alphaModFix/>
          </a:blip>
          <a:stretch>
            <a:fillRect/>
          </a:stretch>
        </p:blipFill>
        <p:spPr>
          <a:xfrm>
            <a:off x="5026800" y="1037100"/>
            <a:ext cx="4079824" cy="3252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267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latin typeface="Trebuchet MS"/>
                <a:ea typeface="Trebuchet MS"/>
                <a:cs typeface="Trebuchet MS"/>
                <a:sym typeface="Trebuchet MS"/>
              </a:rPr>
              <a:t>Project Recap</a:t>
            </a:r>
            <a:endParaRPr b="1" sz="2400">
              <a:latin typeface="Trebuchet MS"/>
              <a:ea typeface="Trebuchet MS"/>
              <a:cs typeface="Trebuchet MS"/>
              <a:sym typeface="Trebuchet MS"/>
            </a:endParaRPr>
          </a:p>
        </p:txBody>
      </p:sp>
      <p:sp>
        <p:nvSpPr>
          <p:cNvPr id="76" name="Google Shape;76;p16"/>
          <p:cNvSpPr txBox="1"/>
          <p:nvPr/>
        </p:nvSpPr>
        <p:spPr>
          <a:xfrm>
            <a:off x="5005025" y="1117725"/>
            <a:ext cx="56973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6"/>
          <p:cNvPicPr preferRelativeResize="0"/>
          <p:nvPr/>
        </p:nvPicPr>
        <p:blipFill>
          <a:blip r:embed="rId4">
            <a:alphaModFix/>
          </a:blip>
          <a:stretch>
            <a:fillRect/>
          </a:stretch>
        </p:blipFill>
        <p:spPr>
          <a:xfrm>
            <a:off x="5515000" y="2060475"/>
            <a:ext cx="3512552" cy="1969651"/>
          </a:xfrm>
          <a:prstGeom prst="rect">
            <a:avLst/>
          </a:prstGeom>
          <a:noFill/>
          <a:ln>
            <a:noFill/>
          </a:ln>
        </p:spPr>
      </p:pic>
      <p:pic>
        <p:nvPicPr>
          <p:cNvPr id="78" name="Google Shape;78;p16"/>
          <p:cNvPicPr preferRelativeResize="0"/>
          <p:nvPr/>
        </p:nvPicPr>
        <p:blipFill rotWithShape="1">
          <a:blip r:embed="rId5">
            <a:alphaModFix/>
          </a:blip>
          <a:srcRect b="0" l="19333" r="23447" t="0"/>
          <a:stretch/>
        </p:blipFill>
        <p:spPr>
          <a:xfrm>
            <a:off x="491450" y="1268775"/>
            <a:ext cx="2000276" cy="1969649"/>
          </a:xfrm>
          <a:prstGeom prst="rect">
            <a:avLst/>
          </a:prstGeom>
          <a:noFill/>
          <a:ln>
            <a:noFill/>
          </a:ln>
        </p:spPr>
      </p:pic>
      <p:sp>
        <p:nvSpPr>
          <p:cNvPr id="79" name="Google Shape;79;p16"/>
          <p:cNvSpPr txBox="1"/>
          <p:nvPr/>
        </p:nvSpPr>
        <p:spPr>
          <a:xfrm>
            <a:off x="262775" y="839775"/>
            <a:ext cx="82869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Trebuchet MS"/>
                <a:ea typeface="Trebuchet MS"/>
                <a:cs typeface="Trebuchet MS"/>
                <a:sym typeface="Trebuchet MS"/>
              </a:rPr>
              <a:t>Secondly, the patient with abnormal MRI will do spine MRI further.</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pic>
        <p:nvPicPr>
          <p:cNvPr id="80" name="Google Shape;80;p16"/>
          <p:cNvPicPr preferRelativeResize="0"/>
          <p:nvPr/>
        </p:nvPicPr>
        <p:blipFill rotWithShape="1">
          <a:blip r:embed="rId6">
            <a:alphaModFix/>
          </a:blip>
          <a:srcRect b="0" l="14388" r="16267" t="0"/>
          <a:stretch/>
        </p:blipFill>
        <p:spPr>
          <a:xfrm>
            <a:off x="2784225" y="1586925"/>
            <a:ext cx="2438274" cy="1969650"/>
          </a:xfrm>
          <a:prstGeom prst="rect">
            <a:avLst/>
          </a:prstGeom>
          <a:noFill/>
          <a:ln>
            <a:noFill/>
          </a:ln>
        </p:spPr>
      </p:pic>
      <p:sp>
        <p:nvSpPr>
          <p:cNvPr id="81" name="Google Shape;81;p16"/>
          <p:cNvSpPr txBox="1"/>
          <p:nvPr/>
        </p:nvSpPr>
        <p:spPr>
          <a:xfrm>
            <a:off x="5445600" y="4821825"/>
            <a:ext cx="3899400" cy="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The pictures[1] from: </a:t>
            </a:r>
            <a:r>
              <a:rPr lang="en" sz="1100" u="sng">
                <a:hlinkClick r:id="rId7"/>
              </a:rPr>
              <a:t>https://spinalcsfleak.org/katies-story/</a:t>
            </a:r>
            <a:endParaRPr sz="1100"/>
          </a:p>
        </p:txBody>
      </p:sp>
      <p:sp>
        <p:nvSpPr>
          <p:cNvPr id="82" name="Google Shape;82;p16"/>
          <p:cNvSpPr txBox="1"/>
          <p:nvPr/>
        </p:nvSpPr>
        <p:spPr>
          <a:xfrm>
            <a:off x="433975" y="3718200"/>
            <a:ext cx="7138800" cy="99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latin typeface="Trebuchet MS"/>
                <a:ea typeface="Trebuchet MS"/>
                <a:cs typeface="Trebuchet MS"/>
                <a:sym typeface="Trebuchet MS"/>
              </a:rPr>
              <a:t>Our SIH dataset</a:t>
            </a:r>
            <a:endParaRPr b="1" sz="22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b="1" lang="en" sz="1800">
                <a:solidFill>
                  <a:schemeClr val="dk1"/>
                </a:solidFill>
                <a:latin typeface="Trebuchet MS"/>
                <a:ea typeface="Trebuchet MS"/>
                <a:cs typeface="Trebuchet MS"/>
                <a:sym typeface="Trebuchet MS"/>
              </a:rPr>
              <a:t>Partial data (three patients): 417 Brain MRIs</a:t>
            </a:r>
            <a:endParaRPr b="1" sz="18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b="1" lang="en" sz="1800">
                <a:solidFill>
                  <a:schemeClr val="dk1"/>
                </a:solidFill>
                <a:latin typeface="Trebuchet MS"/>
                <a:ea typeface="Trebuchet MS"/>
                <a:cs typeface="Trebuchet MS"/>
                <a:sym typeface="Trebuchet MS"/>
              </a:rPr>
              <a:t> 						      584 Spinal MRIs</a:t>
            </a:r>
            <a:endParaRPr b="1" sz="1800">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11700" y="267075"/>
            <a:ext cx="8520600" cy="8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Trebuchet MS"/>
                <a:ea typeface="Trebuchet MS"/>
                <a:cs typeface="Trebuchet MS"/>
                <a:sym typeface="Trebuchet MS"/>
              </a:rPr>
              <a:t>Implementation and Progress -- </a:t>
            </a:r>
            <a:r>
              <a:rPr b="1" lang="en" sz="2200">
                <a:solidFill>
                  <a:srgbClr val="000000"/>
                </a:solidFill>
                <a:latin typeface="Trebuchet MS"/>
                <a:ea typeface="Trebuchet MS"/>
                <a:cs typeface="Trebuchet MS"/>
                <a:sym typeface="Trebuchet MS"/>
              </a:rPr>
              <a:t>Brain MRI Segmentation</a:t>
            </a:r>
            <a:r>
              <a:rPr b="1" lang="en" sz="1200">
                <a:solidFill>
                  <a:srgbClr val="000000"/>
                </a:solidFill>
                <a:latin typeface="Trebuchet MS"/>
                <a:ea typeface="Trebuchet MS"/>
                <a:cs typeface="Trebuchet MS"/>
                <a:sym typeface="Trebuchet MS"/>
              </a:rPr>
              <a:t>[2]</a:t>
            </a:r>
            <a:endParaRPr b="1" sz="1200">
              <a:latin typeface="Trebuchet MS"/>
              <a:ea typeface="Trebuchet MS"/>
              <a:cs typeface="Trebuchet MS"/>
              <a:sym typeface="Trebuchet MS"/>
            </a:endParaRPr>
          </a:p>
          <a:p>
            <a:pPr indent="0" lvl="0" marL="0" rtl="0" algn="l">
              <a:spcBef>
                <a:spcPts val="0"/>
              </a:spcBef>
              <a:spcAft>
                <a:spcPts val="0"/>
              </a:spcAft>
              <a:buNone/>
            </a:pPr>
            <a:r>
              <a:rPr b="1" lang="en" sz="2200">
                <a:latin typeface="Trebuchet MS"/>
                <a:ea typeface="Trebuchet MS"/>
                <a:cs typeface="Trebuchet MS"/>
                <a:sym typeface="Trebuchet MS"/>
              </a:rPr>
              <a:t>Data Augmentation</a:t>
            </a:r>
            <a:endParaRPr b="1" sz="2200">
              <a:latin typeface="Trebuchet MS"/>
              <a:ea typeface="Trebuchet MS"/>
              <a:cs typeface="Trebuchet MS"/>
              <a:sym typeface="Trebuchet MS"/>
            </a:endParaRPr>
          </a:p>
          <a:p>
            <a:pPr indent="0" lvl="0" marL="0" rtl="0" algn="l">
              <a:spcBef>
                <a:spcPts val="0"/>
              </a:spcBef>
              <a:spcAft>
                <a:spcPts val="0"/>
              </a:spcAft>
              <a:buNone/>
            </a:pPr>
            <a:r>
              <a:t/>
            </a:r>
            <a:endParaRPr b="1" sz="2400">
              <a:latin typeface="Trebuchet MS"/>
              <a:ea typeface="Trebuchet MS"/>
              <a:cs typeface="Trebuchet MS"/>
              <a:sym typeface="Trebuchet MS"/>
            </a:endParaRPr>
          </a:p>
        </p:txBody>
      </p:sp>
      <p:sp>
        <p:nvSpPr>
          <p:cNvPr id="88" name="Google Shape;88;p17"/>
          <p:cNvSpPr txBox="1"/>
          <p:nvPr>
            <p:ph idx="1" type="body"/>
          </p:nvPr>
        </p:nvSpPr>
        <p:spPr>
          <a:xfrm>
            <a:off x="311700" y="1040950"/>
            <a:ext cx="7519200" cy="3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Trebuchet MS"/>
                <a:ea typeface="Trebuchet MS"/>
                <a:cs typeface="Trebuchet MS"/>
                <a:sym typeface="Trebuchet MS"/>
              </a:rPr>
              <a:t>Data Distribution:</a:t>
            </a:r>
            <a:endParaRPr b="1" sz="2000">
              <a:solidFill>
                <a:schemeClr val="dk1"/>
              </a:solidFill>
              <a:latin typeface="Trebuchet MS"/>
              <a:ea typeface="Trebuchet MS"/>
              <a:cs typeface="Trebuchet MS"/>
              <a:sym typeface="Trebuchet MS"/>
            </a:endParaRPr>
          </a:p>
          <a:p>
            <a:pPr indent="-355600" lvl="0" marL="457200" rtl="0" algn="l">
              <a:spcBef>
                <a:spcPts val="0"/>
              </a:spcBef>
              <a:spcAft>
                <a:spcPts val="0"/>
              </a:spcAft>
              <a:buClr>
                <a:schemeClr val="dk1"/>
              </a:buClr>
              <a:buSzPts val="2000"/>
              <a:buFont typeface="Trebuchet MS"/>
              <a:buChar char="●"/>
            </a:pPr>
            <a:r>
              <a:rPr lang="en" sz="2000">
                <a:solidFill>
                  <a:schemeClr val="dk1"/>
                </a:solidFill>
                <a:latin typeface="Trebuchet MS"/>
                <a:ea typeface="Trebuchet MS"/>
                <a:cs typeface="Trebuchet MS"/>
                <a:sym typeface="Trebuchet MS"/>
              </a:rPr>
              <a:t>Train: 3949x2 </a:t>
            </a:r>
            <a:endParaRPr sz="2000">
              <a:solidFill>
                <a:schemeClr val="dk1"/>
              </a:solidFill>
              <a:latin typeface="Trebuchet MS"/>
              <a:ea typeface="Trebuchet MS"/>
              <a:cs typeface="Trebuchet MS"/>
              <a:sym typeface="Trebuchet MS"/>
            </a:endParaRPr>
          </a:p>
          <a:p>
            <a:pPr indent="-355600" lvl="0" marL="457200" rtl="0" algn="l">
              <a:spcBef>
                <a:spcPts val="0"/>
              </a:spcBef>
              <a:spcAft>
                <a:spcPts val="0"/>
              </a:spcAft>
              <a:buClr>
                <a:schemeClr val="dk1"/>
              </a:buClr>
              <a:buSzPts val="2000"/>
              <a:buFont typeface="Trebuchet MS"/>
              <a:buChar char="●"/>
            </a:pPr>
            <a:r>
              <a:rPr lang="en" sz="2000">
                <a:solidFill>
                  <a:schemeClr val="dk1"/>
                </a:solidFill>
                <a:latin typeface="Trebuchet MS"/>
                <a:ea typeface="Trebuchet MS"/>
                <a:cs typeface="Trebuchet MS"/>
                <a:sym typeface="Trebuchet MS"/>
              </a:rPr>
              <a:t>Validation: 318</a:t>
            </a:r>
            <a:endParaRPr sz="2000">
              <a:solidFill>
                <a:schemeClr val="dk1"/>
              </a:solidFill>
              <a:latin typeface="Trebuchet MS"/>
              <a:ea typeface="Trebuchet MS"/>
              <a:cs typeface="Trebuchet MS"/>
              <a:sym typeface="Trebuchet MS"/>
            </a:endParaRPr>
          </a:p>
          <a:p>
            <a:pPr indent="-355600" lvl="0" marL="457200" rtl="0" algn="l">
              <a:spcBef>
                <a:spcPts val="0"/>
              </a:spcBef>
              <a:spcAft>
                <a:spcPts val="0"/>
              </a:spcAft>
              <a:buClr>
                <a:schemeClr val="dk1"/>
              </a:buClr>
              <a:buSzPts val="2000"/>
              <a:buFont typeface="Trebuchet MS"/>
              <a:buChar char="●"/>
            </a:pPr>
            <a:r>
              <a:rPr lang="en" sz="2000">
                <a:solidFill>
                  <a:schemeClr val="dk1"/>
                </a:solidFill>
                <a:latin typeface="Trebuchet MS"/>
                <a:ea typeface="Trebuchet MS"/>
                <a:cs typeface="Trebuchet MS"/>
                <a:sym typeface="Trebuchet MS"/>
              </a:rPr>
              <a:t>Test: 162 </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rPr b="1" lang="en" sz="2000">
                <a:solidFill>
                  <a:schemeClr val="dk1"/>
                </a:solidFill>
                <a:latin typeface="Trebuchet MS"/>
                <a:ea typeface="Trebuchet MS"/>
                <a:cs typeface="Trebuchet MS"/>
                <a:sym typeface="Trebuchet MS"/>
              </a:rPr>
              <a:t>Create one augmented image for each image in the training set:</a:t>
            </a:r>
            <a:endParaRPr b="1" sz="2000">
              <a:solidFill>
                <a:schemeClr val="dk1"/>
              </a:solidFill>
              <a:latin typeface="Trebuchet MS"/>
              <a:ea typeface="Trebuchet MS"/>
              <a:cs typeface="Trebuchet MS"/>
              <a:sym typeface="Trebuchet MS"/>
            </a:endParaRPr>
          </a:p>
          <a:p>
            <a:pPr indent="-355600" lvl="0" marL="457200" rtl="0" algn="l">
              <a:spcBef>
                <a:spcPts val="0"/>
              </a:spcBef>
              <a:spcAft>
                <a:spcPts val="0"/>
              </a:spcAft>
              <a:buClr>
                <a:schemeClr val="dk1"/>
              </a:buClr>
              <a:buSzPts val="2000"/>
              <a:buFont typeface="Trebuchet MS"/>
              <a:buChar char="●"/>
            </a:pPr>
            <a:r>
              <a:rPr lang="en" sz="2000">
                <a:solidFill>
                  <a:schemeClr val="dk1"/>
                </a:solidFill>
                <a:latin typeface="Trebuchet MS"/>
                <a:ea typeface="Trebuchet MS"/>
                <a:cs typeface="Trebuchet MS"/>
                <a:sym typeface="Trebuchet MS"/>
              </a:rPr>
              <a:t>Rotation up to 40 degrees.</a:t>
            </a:r>
            <a:endParaRPr sz="2000">
              <a:solidFill>
                <a:schemeClr val="dk1"/>
              </a:solidFill>
              <a:latin typeface="Trebuchet MS"/>
              <a:ea typeface="Trebuchet MS"/>
              <a:cs typeface="Trebuchet MS"/>
              <a:sym typeface="Trebuchet MS"/>
            </a:endParaRPr>
          </a:p>
          <a:p>
            <a:pPr indent="-355600" lvl="0" marL="457200" rtl="0" algn="l">
              <a:spcBef>
                <a:spcPts val="0"/>
              </a:spcBef>
              <a:spcAft>
                <a:spcPts val="0"/>
              </a:spcAft>
              <a:buClr>
                <a:schemeClr val="dk1"/>
              </a:buClr>
              <a:buSzPts val="2000"/>
              <a:buFont typeface="Trebuchet MS"/>
              <a:buChar char="●"/>
            </a:pPr>
            <a:r>
              <a:rPr lang="en" sz="2000">
                <a:solidFill>
                  <a:schemeClr val="dk1"/>
                </a:solidFill>
                <a:latin typeface="Trebuchet MS"/>
                <a:ea typeface="Trebuchet MS"/>
                <a:cs typeface="Trebuchet MS"/>
                <a:sym typeface="Trebuchet MS"/>
              </a:rPr>
              <a:t>Width and height shift up to 20%</a:t>
            </a:r>
            <a:endParaRPr sz="2000">
              <a:solidFill>
                <a:schemeClr val="dk1"/>
              </a:solidFill>
              <a:latin typeface="Trebuchet MS"/>
              <a:ea typeface="Trebuchet MS"/>
              <a:cs typeface="Trebuchet MS"/>
              <a:sym typeface="Trebuchet MS"/>
            </a:endParaRPr>
          </a:p>
          <a:p>
            <a:pPr indent="-355600" lvl="0" marL="457200" rtl="0" algn="l">
              <a:spcBef>
                <a:spcPts val="0"/>
              </a:spcBef>
              <a:spcAft>
                <a:spcPts val="0"/>
              </a:spcAft>
              <a:buClr>
                <a:schemeClr val="dk1"/>
              </a:buClr>
              <a:buSzPts val="2000"/>
              <a:buFont typeface="Trebuchet MS"/>
              <a:buChar char="●"/>
            </a:pPr>
            <a:r>
              <a:rPr lang="en" sz="2000">
                <a:solidFill>
                  <a:schemeClr val="dk1"/>
                </a:solidFill>
                <a:latin typeface="Trebuchet MS"/>
                <a:ea typeface="Trebuchet MS"/>
                <a:cs typeface="Trebuchet MS"/>
                <a:sym typeface="Trebuchet MS"/>
              </a:rPr>
              <a:t>A slight shearing</a:t>
            </a:r>
            <a:endParaRPr sz="2000">
              <a:solidFill>
                <a:schemeClr val="dk1"/>
              </a:solidFill>
              <a:latin typeface="Trebuchet MS"/>
              <a:ea typeface="Trebuchet MS"/>
              <a:cs typeface="Trebuchet MS"/>
              <a:sym typeface="Trebuchet MS"/>
            </a:endParaRPr>
          </a:p>
          <a:p>
            <a:pPr indent="-355600" lvl="0" marL="457200" rtl="0" algn="l">
              <a:spcBef>
                <a:spcPts val="0"/>
              </a:spcBef>
              <a:spcAft>
                <a:spcPts val="0"/>
              </a:spcAft>
              <a:buClr>
                <a:schemeClr val="dk1"/>
              </a:buClr>
              <a:buSzPts val="2000"/>
              <a:buFont typeface="Trebuchet MS"/>
              <a:buChar char="●"/>
            </a:pPr>
            <a:r>
              <a:rPr lang="en" sz="2000">
                <a:solidFill>
                  <a:schemeClr val="dk1"/>
                </a:solidFill>
                <a:latin typeface="Trebuchet MS"/>
                <a:ea typeface="Trebuchet MS"/>
                <a:cs typeface="Trebuchet MS"/>
                <a:sym typeface="Trebuchet MS"/>
              </a:rPr>
              <a:t>A slight zooming</a:t>
            </a:r>
            <a:endParaRPr sz="2000">
              <a:solidFill>
                <a:schemeClr val="dk1"/>
              </a:solidFill>
              <a:latin typeface="Trebuchet MS"/>
              <a:ea typeface="Trebuchet MS"/>
              <a:cs typeface="Trebuchet MS"/>
              <a:sym typeface="Trebuchet MS"/>
            </a:endParaRPr>
          </a:p>
          <a:p>
            <a:pPr indent="-355600" lvl="0" marL="457200" rtl="0" algn="l">
              <a:spcBef>
                <a:spcPts val="0"/>
              </a:spcBef>
              <a:spcAft>
                <a:spcPts val="0"/>
              </a:spcAft>
              <a:buClr>
                <a:schemeClr val="dk1"/>
              </a:buClr>
              <a:buSzPts val="2000"/>
              <a:buFont typeface="Trebuchet MS"/>
              <a:buChar char="●"/>
            </a:pPr>
            <a:r>
              <a:rPr lang="en" sz="2000">
                <a:solidFill>
                  <a:schemeClr val="dk1"/>
                </a:solidFill>
                <a:latin typeface="Trebuchet MS"/>
                <a:ea typeface="Trebuchet MS"/>
                <a:cs typeface="Trebuchet MS"/>
                <a:sym typeface="Trebuchet MS"/>
              </a:rPr>
              <a:t>Horizontal flip</a:t>
            </a:r>
            <a:endParaRPr sz="20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b="1">
              <a:solidFill>
                <a:schemeClr val="dk1"/>
              </a:solidFill>
              <a:latin typeface="Trebuchet MS"/>
              <a:ea typeface="Trebuchet MS"/>
              <a:cs typeface="Trebuchet MS"/>
              <a:sym typeface="Trebuchet MS"/>
            </a:endParaRPr>
          </a:p>
          <a:p>
            <a:pPr indent="0" lvl="0" marL="0" rtl="0" algn="l">
              <a:spcBef>
                <a:spcPts val="1600"/>
              </a:spcBef>
              <a:spcAft>
                <a:spcPts val="0"/>
              </a:spcAft>
              <a:buNone/>
            </a:pPr>
            <a:r>
              <a:t/>
            </a:r>
            <a:endParaRPr b="1" sz="2200">
              <a:solidFill>
                <a:schemeClr val="dk1"/>
              </a:solidFill>
              <a:latin typeface="Trebuchet MS"/>
              <a:ea typeface="Trebuchet MS"/>
              <a:cs typeface="Trebuchet MS"/>
              <a:sym typeface="Trebuchet MS"/>
            </a:endParaRPr>
          </a:p>
          <a:p>
            <a:pPr indent="0" lvl="0" marL="0" rtl="0" algn="l">
              <a:spcBef>
                <a:spcPts val="1600"/>
              </a:spcBef>
              <a:spcAft>
                <a:spcPts val="1600"/>
              </a:spcAft>
              <a:buNone/>
            </a:pPr>
            <a:r>
              <a:t/>
            </a:r>
            <a:endParaRPr b="1" sz="2400">
              <a:solidFill>
                <a:schemeClr val="dk1"/>
              </a:solidFill>
              <a:latin typeface="Trebuchet MS"/>
              <a:ea typeface="Trebuchet MS"/>
              <a:cs typeface="Trebuchet MS"/>
              <a:sym typeface="Trebuchet MS"/>
            </a:endParaRPr>
          </a:p>
        </p:txBody>
      </p:sp>
      <p:pic>
        <p:nvPicPr>
          <p:cNvPr id="89" name="Google Shape;89;p17"/>
          <p:cNvPicPr preferRelativeResize="0"/>
          <p:nvPr/>
        </p:nvPicPr>
        <p:blipFill>
          <a:blip r:embed="rId3">
            <a:alphaModFix/>
          </a:blip>
          <a:stretch>
            <a:fillRect/>
          </a:stretch>
        </p:blipFill>
        <p:spPr>
          <a:xfrm>
            <a:off x="6271673" y="768500"/>
            <a:ext cx="2745853" cy="1803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311700" y="267075"/>
            <a:ext cx="8520600" cy="9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latin typeface="Trebuchet MS"/>
                <a:ea typeface="Trebuchet MS"/>
                <a:cs typeface="Trebuchet MS"/>
                <a:sym typeface="Trebuchet MS"/>
              </a:rPr>
              <a:t>Implementation and Progress -- </a:t>
            </a:r>
            <a:r>
              <a:rPr b="1" lang="en" sz="2200">
                <a:latin typeface="Trebuchet MS"/>
                <a:ea typeface="Trebuchet MS"/>
                <a:cs typeface="Trebuchet MS"/>
                <a:sym typeface="Trebuchet MS"/>
              </a:rPr>
              <a:t>Brain MRI Segmentation</a:t>
            </a:r>
            <a:endParaRPr b="1" sz="2400">
              <a:latin typeface="Trebuchet MS"/>
              <a:ea typeface="Trebuchet MS"/>
              <a:cs typeface="Trebuchet MS"/>
              <a:sym typeface="Trebuchet MS"/>
            </a:endParaRPr>
          </a:p>
          <a:p>
            <a:pPr indent="0" lvl="0" marL="0" rtl="0" algn="l">
              <a:spcBef>
                <a:spcPts val="0"/>
              </a:spcBef>
              <a:spcAft>
                <a:spcPts val="0"/>
              </a:spcAft>
              <a:buNone/>
            </a:pPr>
            <a:r>
              <a:rPr b="1" lang="en" sz="2200">
                <a:latin typeface="Trebuchet MS"/>
                <a:ea typeface="Trebuchet MS"/>
                <a:cs typeface="Trebuchet MS"/>
                <a:sym typeface="Trebuchet MS"/>
              </a:rPr>
              <a:t>UNet</a:t>
            </a:r>
            <a:r>
              <a:rPr b="1" lang="en" sz="1200">
                <a:latin typeface="Trebuchet MS"/>
                <a:ea typeface="Trebuchet MS"/>
                <a:cs typeface="Trebuchet MS"/>
                <a:sym typeface="Trebuchet MS"/>
              </a:rPr>
              <a:t>[4]</a:t>
            </a:r>
            <a:r>
              <a:rPr b="1" lang="en" sz="2200">
                <a:latin typeface="Trebuchet MS"/>
                <a:ea typeface="Trebuchet MS"/>
                <a:cs typeface="Trebuchet MS"/>
                <a:sym typeface="Trebuchet MS"/>
              </a:rPr>
              <a:t>: Fit the model</a:t>
            </a:r>
            <a:endParaRPr b="1" sz="2200">
              <a:latin typeface="Trebuchet MS"/>
              <a:ea typeface="Trebuchet MS"/>
              <a:cs typeface="Trebuchet MS"/>
              <a:sym typeface="Trebuchet MS"/>
            </a:endParaRPr>
          </a:p>
          <a:p>
            <a:pPr indent="0" lvl="0" marL="0" rtl="0" algn="l">
              <a:spcBef>
                <a:spcPts val="0"/>
              </a:spcBef>
              <a:spcAft>
                <a:spcPts val="0"/>
              </a:spcAft>
              <a:buNone/>
            </a:pPr>
            <a:r>
              <a:t/>
            </a:r>
            <a:endParaRPr b="1" sz="2400">
              <a:latin typeface="Trebuchet MS"/>
              <a:ea typeface="Trebuchet MS"/>
              <a:cs typeface="Trebuchet MS"/>
              <a:sym typeface="Trebuchet MS"/>
            </a:endParaRPr>
          </a:p>
        </p:txBody>
      </p:sp>
      <p:sp>
        <p:nvSpPr>
          <p:cNvPr id="95" name="Google Shape;95;p18"/>
          <p:cNvSpPr txBox="1"/>
          <p:nvPr>
            <p:ph idx="1" type="body"/>
          </p:nvPr>
        </p:nvSpPr>
        <p:spPr>
          <a:xfrm>
            <a:off x="311700" y="1051350"/>
            <a:ext cx="5079300" cy="26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Trebuchet MS"/>
                <a:ea typeface="Trebuchet MS"/>
                <a:cs typeface="Trebuchet MS"/>
                <a:sym typeface="Trebuchet MS"/>
              </a:rPr>
              <a:t>Different loss functions:</a:t>
            </a:r>
            <a:endParaRPr b="1" sz="2200">
              <a:solidFill>
                <a:schemeClr val="dk1"/>
              </a:solidFill>
              <a:latin typeface="Trebuchet MS"/>
              <a:ea typeface="Trebuchet MS"/>
              <a:cs typeface="Trebuchet MS"/>
              <a:sym typeface="Trebuchet MS"/>
            </a:endParaRPr>
          </a:p>
          <a:p>
            <a:pPr indent="-342900" lvl="0" marL="457200" rtl="0" algn="l">
              <a:spcBef>
                <a:spcPts val="0"/>
              </a:spcBef>
              <a:spcAft>
                <a:spcPts val="0"/>
              </a:spcAft>
              <a:buClr>
                <a:schemeClr val="dk1"/>
              </a:buClr>
              <a:buSzPts val="1800"/>
              <a:buFont typeface="Trebuchet MS"/>
              <a:buChar char="●"/>
            </a:pPr>
            <a:r>
              <a:rPr lang="en">
                <a:solidFill>
                  <a:schemeClr val="dk1"/>
                </a:solidFill>
                <a:latin typeface="Trebuchet MS"/>
                <a:ea typeface="Trebuchet MS"/>
                <a:cs typeface="Trebuchet MS"/>
                <a:sym typeface="Trebuchet MS"/>
              </a:rPr>
              <a:t>Cross Entropy               </a:t>
            </a:r>
            <a:r>
              <a:rPr lang="en">
                <a:solidFill>
                  <a:schemeClr val="dk1"/>
                </a:solidFill>
                <a:latin typeface="Trebuchet MS"/>
                <a:ea typeface="Trebuchet MS"/>
                <a:cs typeface="Trebuchet MS"/>
                <a:sym typeface="Trebuchet MS"/>
              </a:rPr>
              <a:t>Works out</a:t>
            </a:r>
            <a:r>
              <a:rPr b="1" lang="en">
                <a:solidFill>
                  <a:schemeClr val="dk1"/>
                </a:solidFill>
                <a:latin typeface="Trebuchet MS"/>
                <a:ea typeface="Trebuchet MS"/>
                <a:cs typeface="Trebuchet MS"/>
                <a:sym typeface="Trebuchet MS"/>
              </a:rPr>
              <a:t> </a:t>
            </a:r>
            <a:endParaRPr b="1">
              <a:solidFill>
                <a:schemeClr val="dk1"/>
              </a:solidFill>
              <a:latin typeface="Trebuchet MS"/>
              <a:ea typeface="Trebuchet MS"/>
              <a:cs typeface="Trebuchet MS"/>
              <a:sym typeface="Trebuchet MS"/>
            </a:endParaRPr>
          </a:p>
          <a:p>
            <a:pPr indent="-342900" lvl="0" marL="457200" rtl="0" algn="l">
              <a:spcBef>
                <a:spcPts val="0"/>
              </a:spcBef>
              <a:spcAft>
                <a:spcPts val="0"/>
              </a:spcAft>
              <a:buClr>
                <a:schemeClr val="dk1"/>
              </a:buClr>
              <a:buSzPts val="1800"/>
              <a:buFont typeface="Trebuchet MS"/>
              <a:buChar char="●"/>
            </a:pPr>
            <a:r>
              <a:rPr lang="en">
                <a:solidFill>
                  <a:schemeClr val="dk1"/>
                </a:solidFill>
                <a:latin typeface="Trebuchet MS"/>
                <a:ea typeface="Trebuchet MS"/>
                <a:cs typeface="Trebuchet MS"/>
                <a:sym typeface="Trebuchet MS"/>
              </a:rPr>
              <a:t>Intersection over Union</a:t>
            </a:r>
            <a:endParaRPr>
              <a:solidFill>
                <a:schemeClr val="dk1"/>
              </a:solidFill>
              <a:latin typeface="Trebuchet MS"/>
              <a:ea typeface="Trebuchet MS"/>
              <a:cs typeface="Trebuchet MS"/>
              <a:sym typeface="Trebuchet MS"/>
            </a:endParaRPr>
          </a:p>
          <a:p>
            <a:pPr indent="-342900" lvl="0" marL="457200" rtl="0" algn="l">
              <a:spcBef>
                <a:spcPts val="0"/>
              </a:spcBef>
              <a:spcAft>
                <a:spcPts val="0"/>
              </a:spcAft>
              <a:buClr>
                <a:schemeClr val="dk1"/>
              </a:buClr>
              <a:buSzPts val="1800"/>
              <a:buFont typeface="Trebuchet MS"/>
              <a:buChar char="●"/>
            </a:pPr>
            <a:r>
              <a:rPr lang="en">
                <a:solidFill>
                  <a:schemeClr val="dk1"/>
                </a:solidFill>
                <a:latin typeface="Trebuchet MS"/>
                <a:ea typeface="Trebuchet MS"/>
                <a:cs typeface="Trebuchet MS"/>
                <a:sym typeface="Trebuchet MS"/>
              </a:rPr>
              <a:t>Dice </a:t>
            </a:r>
            <a:r>
              <a:rPr lang="en">
                <a:solidFill>
                  <a:schemeClr val="dk1"/>
                </a:solidFill>
                <a:latin typeface="Trebuchet MS"/>
                <a:ea typeface="Trebuchet MS"/>
                <a:cs typeface="Trebuchet MS"/>
                <a:sym typeface="Trebuchet MS"/>
              </a:rPr>
              <a:t>coefficient</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b="1" lang="en" sz="2200">
                <a:solidFill>
                  <a:schemeClr val="dk1"/>
                </a:solidFill>
                <a:latin typeface="Trebuchet MS"/>
                <a:ea typeface="Trebuchet MS"/>
                <a:cs typeface="Trebuchet MS"/>
                <a:sym typeface="Trebuchet MS"/>
              </a:rPr>
              <a:t>Some Outputs:</a:t>
            </a:r>
            <a:endParaRPr b="1" sz="22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We choose 0.3 as a threshold to control false positive rates</a:t>
            </a:r>
            <a:endParaRPr>
              <a:solidFill>
                <a:schemeClr val="dk1"/>
              </a:solidFill>
              <a:latin typeface="Trebuchet MS"/>
              <a:ea typeface="Trebuchet MS"/>
              <a:cs typeface="Trebuchet MS"/>
              <a:sym typeface="Trebuchet MS"/>
            </a:endParaRPr>
          </a:p>
          <a:p>
            <a:pPr indent="0" lvl="0" marL="0" rtl="0" algn="l">
              <a:spcBef>
                <a:spcPts val="0"/>
              </a:spcBef>
              <a:spcAft>
                <a:spcPts val="1600"/>
              </a:spcAft>
              <a:buNone/>
            </a:pPr>
            <a:r>
              <a:t/>
            </a:r>
            <a:endParaRPr b="1" sz="2400">
              <a:solidFill>
                <a:schemeClr val="dk1"/>
              </a:solidFill>
              <a:latin typeface="Trebuchet MS"/>
              <a:ea typeface="Trebuchet MS"/>
              <a:cs typeface="Trebuchet MS"/>
              <a:sym typeface="Trebuchet MS"/>
            </a:endParaRPr>
          </a:p>
        </p:txBody>
      </p:sp>
      <p:sp>
        <p:nvSpPr>
          <p:cNvPr id="96" name="Google Shape;96;p18"/>
          <p:cNvSpPr/>
          <p:nvPr/>
        </p:nvSpPr>
        <p:spPr>
          <a:xfrm>
            <a:off x="2304925" y="1533975"/>
            <a:ext cx="857100" cy="26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pic>
        <p:nvPicPr>
          <p:cNvPr id="97" name="Google Shape;97;p18"/>
          <p:cNvPicPr preferRelativeResize="0"/>
          <p:nvPr/>
        </p:nvPicPr>
        <p:blipFill>
          <a:blip r:embed="rId3">
            <a:alphaModFix/>
          </a:blip>
          <a:stretch>
            <a:fillRect/>
          </a:stretch>
        </p:blipFill>
        <p:spPr>
          <a:xfrm>
            <a:off x="5262400" y="1480675"/>
            <a:ext cx="3752850" cy="2647950"/>
          </a:xfrm>
          <a:prstGeom prst="rect">
            <a:avLst/>
          </a:prstGeom>
          <a:noFill/>
          <a:ln>
            <a:noFill/>
          </a:ln>
        </p:spPr>
      </p:pic>
      <p:pic>
        <p:nvPicPr>
          <p:cNvPr id="98" name="Google Shape;98;p18"/>
          <p:cNvPicPr preferRelativeResize="0"/>
          <p:nvPr/>
        </p:nvPicPr>
        <p:blipFill>
          <a:blip r:embed="rId4">
            <a:alphaModFix/>
          </a:blip>
          <a:stretch>
            <a:fillRect/>
          </a:stretch>
        </p:blipFill>
        <p:spPr>
          <a:xfrm>
            <a:off x="193800" y="3558425"/>
            <a:ext cx="1552925" cy="1552925"/>
          </a:xfrm>
          <a:prstGeom prst="rect">
            <a:avLst/>
          </a:prstGeom>
          <a:noFill/>
          <a:ln>
            <a:noFill/>
          </a:ln>
        </p:spPr>
      </p:pic>
      <p:pic>
        <p:nvPicPr>
          <p:cNvPr id="99" name="Google Shape;99;p18"/>
          <p:cNvPicPr preferRelativeResize="0"/>
          <p:nvPr/>
        </p:nvPicPr>
        <p:blipFill>
          <a:blip r:embed="rId5">
            <a:alphaModFix/>
          </a:blip>
          <a:stretch>
            <a:fillRect/>
          </a:stretch>
        </p:blipFill>
        <p:spPr>
          <a:xfrm>
            <a:off x="1746725" y="3553250"/>
            <a:ext cx="1563275" cy="1563275"/>
          </a:xfrm>
          <a:prstGeom prst="rect">
            <a:avLst/>
          </a:prstGeom>
          <a:noFill/>
          <a:ln>
            <a:noFill/>
          </a:ln>
        </p:spPr>
      </p:pic>
      <p:pic>
        <p:nvPicPr>
          <p:cNvPr id="100" name="Google Shape;100;p18"/>
          <p:cNvPicPr preferRelativeResize="0"/>
          <p:nvPr/>
        </p:nvPicPr>
        <p:blipFill>
          <a:blip r:embed="rId6">
            <a:alphaModFix/>
          </a:blip>
          <a:stretch>
            <a:fillRect/>
          </a:stretch>
        </p:blipFill>
        <p:spPr>
          <a:xfrm>
            <a:off x="3310000" y="3558425"/>
            <a:ext cx="1552925" cy="155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67075"/>
            <a:ext cx="8520600" cy="7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rebuchet MS"/>
                <a:ea typeface="Trebuchet MS"/>
                <a:cs typeface="Trebuchet MS"/>
                <a:sym typeface="Trebuchet MS"/>
              </a:rPr>
              <a:t>Implementation and Progress-- Brain Tumor MRI dataset</a:t>
            </a:r>
            <a:r>
              <a:rPr b="1" lang="en" sz="1200">
                <a:latin typeface="Trebuchet MS"/>
                <a:ea typeface="Trebuchet MS"/>
                <a:cs typeface="Trebuchet MS"/>
                <a:sym typeface="Trebuchet MS"/>
              </a:rPr>
              <a:t>[3]</a:t>
            </a:r>
            <a:endParaRPr b="1" sz="1200">
              <a:latin typeface="Trebuchet MS"/>
              <a:ea typeface="Trebuchet MS"/>
              <a:cs typeface="Trebuchet MS"/>
              <a:sym typeface="Trebuchet MS"/>
            </a:endParaRPr>
          </a:p>
          <a:p>
            <a:pPr indent="0" lvl="0" marL="0" rtl="0" algn="l">
              <a:lnSpc>
                <a:spcPct val="115000"/>
              </a:lnSpc>
              <a:spcBef>
                <a:spcPts val="0"/>
              </a:spcBef>
              <a:spcAft>
                <a:spcPts val="1600"/>
              </a:spcAft>
              <a:buClr>
                <a:schemeClr val="dk1"/>
              </a:buClr>
              <a:buSzPts val="1100"/>
              <a:buFont typeface="Arial"/>
              <a:buNone/>
            </a:pPr>
            <a:r>
              <a:rPr b="1" lang="en" sz="2200">
                <a:latin typeface="Trebuchet MS"/>
                <a:ea typeface="Trebuchet MS"/>
                <a:cs typeface="Trebuchet MS"/>
                <a:sym typeface="Trebuchet MS"/>
              </a:rPr>
              <a:t>Classification -- ResNet50</a:t>
            </a:r>
            <a:r>
              <a:rPr b="1" lang="en" sz="1200">
                <a:latin typeface="Trebuchet MS"/>
                <a:ea typeface="Trebuchet MS"/>
                <a:cs typeface="Trebuchet MS"/>
                <a:sym typeface="Trebuchet MS"/>
              </a:rPr>
              <a:t>[5]</a:t>
            </a:r>
            <a:r>
              <a:rPr b="1" lang="en" sz="2200">
                <a:latin typeface="Trebuchet MS"/>
                <a:ea typeface="Trebuchet MS"/>
                <a:cs typeface="Trebuchet MS"/>
                <a:sym typeface="Trebuchet MS"/>
              </a:rPr>
              <a:t> and VGG16</a:t>
            </a:r>
            <a:r>
              <a:rPr b="1" lang="en" sz="1200">
                <a:latin typeface="Trebuchet MS"/>
                <a:ea typeface="Trebuchet MS"/>
                <a:cs typeface="Trebuchet MS"/>
                <a:sym typeface="Trebuchet MS"/>
              </a:rPr>
              <a:t>[6] </a:t>
            </a:r>
            <a:endParaRPr b="1" sz="1200">
              <a:latin typeface="Trebuchet MS"/>
              <a:ea typeface="Trebuchet MS"/>
              <a:cs typeface="Trebuchet MS"/>
              <a:sym typeface="Trebuchet MS"/>
            </a:endParaRPr>
          </a:p>
        </p:txBody>
      </p:sp>
      <p:sp>
        <p:nvSpPr>
          <p:cNvPr id="106" name="Google Shape;106;p19"/>
          <p:cNvSpPr txBox="1"/>
          <p:nvPr/>
        </p:nvSpPr>
        <p:spPr>
          <a:xfrm>
            <a:off x="398225" y="1050250"/>
            <a:ext cx="5510700" cy="4010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Data </a:t>
            </a:r>
            <a:r>
              <a:rPr lang="en" sz="1200">
                <a:solidFill>
                  <a:schemeClr val="dk1"/>
                </a:solidFill>
                <a:latin typeface="Trebuchet MS"/>
                <a:ea typeface="Trebuchet MS"/>
                <a:cs typeface="Trebuchet MS"/>
                <a:sym typeface="Trebuchet MS"/>
              </a:rPr>
              <a:t>preprocessing</a:t>
            </a:r>
            <a:endParaRPr sz="1200">
              <a:solidFill>
                <a:schemeClr val="dk1"/>
              </a:solidFill>
              <a:latin typeface="Trebuchet MS"/>
              <a:ea typeface="Trebuchet MS"/>
              <a:cs typeface="Trebuchet MS"/>
              <a:sym typeface="Trebuchet MS"/>
            </a:endParaRPr>
          </a:p>
          <a:p>
            <a:pPr indent="-304800" lvl="1" marL="9144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Split the data:</a:t>
            </a:r>
            <a:endParaRPr sz="1200">
              <a:solidFill>
                <a:schemeClr val="dk1"/>
              </a:solidFill>
              <a:latin typeface="Trebuchet MS"/>
              <a:ea typeface="Trebuchet MS"/>
              <a:cs typeface="Trebuchet MS"/>
              <a:sym typeface="Trebuchet MS"/>
            </a:endParaRPr>
          </a:p>
          <a:p>
            <a:pPr indent="-304800" lvl="2" marL="13716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Train: 193 images (224 *224*1) </a:t>
            </a:r>
            <a:endParaRPr sz="1200">
              <a:solidFill>
                <a:schemeClr val="dk1"/>
              </a:solidFill>
              <a:latin typeface="Trebuchet MS"/>
              <a:ea typeface="Trebuchet MS"/>
              <a:cs typeface="Trebuchet MS"/>
              <a:sym typeface="Trebuchet MS"/>
            </a:endParaRPr>
          </a:p>
          <a:p>
            <a:pPr indent="-304800" lvl="2" marL="13716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Validation: 50 images (224 *224*1)  </a:t>
            </a:r>
            <a:endParaRPr sz="1200">
              <a:solidFill>
                <a:schemeClr val="dk1"/>
              </a:solidFill>
              <a:latin typeface="Trebuchet MS"/>
              <a:ea typeface="Trebuchet MS"/>
              <a:cs typeface="Trebuchet MS"/>
              <a:sym typeface="Trebuchet MS"/>
            </a:endParaRPr>
          </a:p>
          <a:p>
            <a:pPr indent="-304800" lvl="2" marL="13716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Test: 10 images (224 *224*1) </a:t>
            </a:r>
            <a:endParaRPr sz="1200">
              <a:solidFill>
                <a:schemeClr val="dk1"/>
              </a:solidFill>
              <a:latin typeface="Trebuchet MS"/>
              <a:ea typeface="Trebuchet MS"/>
              <a:cs typeface="Trebuchet MS"/>
              <a:sym typeface="Trebuchet MS"/>
            </a:endParaRPr>
          </a:p>
          <a:p>
            <a:pPr indent="-304800" lvl="1" marL="9144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Cropped images</a:t>
            </a:r>
            <a:endParaRPr sz="1200">
              <a:solidFill>
                <a:schemeClr val="dk1"/>
              </a:solidFill>
              <a:latin typeface="Trebuchet MS"/>
              <a:ea typeface="Trebuchet MS"/>
              <a:cs typeface="Trebuchet MS"/>
              <a:sym typeface="Trebuchet MS"/>
            </a:endParaRPr>
          </a:p>
          <a:p>
            <a:pPr indent="-304800" lvl="1" marL="9144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Changed size of images: 224*224	</a:t>
            </a:r>
            <a:endParaRPr sz="1200">
              <a:solidFill>
                <a:schemeClr val="dk1"/>
              </a:solidFill>
              <a:latin typeface="Trebuchet MS"/>
              <a:ea typeface="Trebuchet MS"/>
              <a:cs typeface="Trebuchet MS"/>
              <a:sym typeface="Trebuchet MS"/>
            </a:endParaRPr>
          </a:p>
          <a:p>
            <a:pPr indent="-304800" lvl="1" marL="9144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Transfer learning:</a:t>
            </a:r>
            <a:endParaRPr sz="1200">
              <a:solidFill>
                <a:schemeClr val="dk1"/>
              </a:solidFill>
              <a:latin typeface="Trebuchet MS"/>
              <a:ea typeface="Trebuchet MS"/>
              <a:cs typeface="Trebuchet MS"/>
              <a:sym typeface="Trebuchet MS"/>
            </a:endParaRPr>
          </a:p>
          <a:p>
            <a:pPr indent="-304800" lvl="2" marL="13716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VGG16:</a:t>
            </a:r>
            <a:endParaRPr sz="1200">
              <a:solidFill>
                <a:schemeClr val="dk1"/>
              </a:solidFill>
              <a:latin typeface="Trebuchet MS"/>
              <a:ea typeface="Trebuchet MS"/>
              <a:cs typeface="Trebuchet MS"/>
              <a:sym typeface="Trebuchet MS"/>
            </a:endParaRPr>
          </a:p>
          <a:p>
            <a:pPr indent="-304800" lvl="3" marL="18288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Earliest successes of Convolutional Neural Networks in image recognition tasks</a:t>
            </a:r>
            <a:endParaRPr sz="1200">
              <a:solidFill>
                <a:schemeClr val="dk1"/>
              </a:solidFill>
              <a:latin typeface="Trebuchet MS"/>
              <a:ea typeface="Trebuchet MS"/>
              <a:cs typeface="Trebuchet MS"/>
              <a:sym typeface="Trebuchet MS"/>
            </a:endParaRPr>
          </a:p>
          <a:p>
            <a:pPr indent="-304800" lvl="3" marL="18288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Pre-trained weights were trained on ImageNet data</a:t>
            </a:r>
            <a:endParaRPr sz="1200">
              <a:solidFill>
                <a:schemeClr val="dk1"/>
              </a:solidFill>
              <a:latin typeface="Trebuchet MS"/>
              <a:ea typeface="Trebuchet MS"/>
              <a:cs typeface="Trebuchet MS"/>
              <a:sym typeface="Trebuchet MS"/>
            </a:endParaRPr>
          </a:p>
          <a:p>
            <a:pPr indent="-304800" lvl="3" marL="18288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Use very small convolution filters to reduce parameter space</a:t>
            </a:r>
            <a:endParaRPr sz="1200">
              <a:solidFill>
                <a:schemeClr val="dk1"/>
              </a:solidFill>
              <a:latin typeface="Trebuchet MS"/>
              <a:ea typeface="Trebuchet MS"/>
              <a:cs typeface="Trebuchet MS"/>
              <a:sym typeface="Trebuchet MS"/>
            </a:endParaRPr>
          </a:p>
          <a:p>
            <a:pPr indent="-304800" lvl="2" marL="13716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ResNet50:</a:t>
            </a:r>
            <a:endParaRPr sz="1200">
              <a:solidFill>
                <a:schemeClr val="dk1"/>
              </a:solidFill>
              <a:latin typeface="Trebuchet MS"/>
              <a:ea typeface="Trebuchet MS"/>
              <a:cs typeface="Trebuchet MS"/>
              <a:sym typeface="Trebuchet MS"/>
            </a:endParaRPr>
          </a:p>
          <a:p>
            <a:pPr indent="-304800" lvl="3" marL="18288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50 layers deep</a:t>
            </a:r>
            <a:endParaRPr sz="1200">
              <a:solidFill>
                <a:schemeClr val="dk1"/>
              </a:solidFill>
              <a:latin typeface="Trebuchet MS"/>
              <a:ea typeface="Trebuchet MS"/>
              <a:cs typeface="Trebuchet MS"/>
              <a:sym typeface="Trebuchet MS"/>
            </a:endParaRPr>
          </a:p>
          <a:p>
            <a:pPr indent="-304800" lvl="3" marL="18288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Classify images into 1000 object categories</a:t>
            </a:r>
            <a:endParaRPr sz="1200">
              <a:solidFill>
                <a:schemeClr val="dk1"/>
              </a:solidFill>
              <a:latin typeface="Trebuchet MS"/>
              <a:ea typeface="Trebuchet MS"/>
              <a:cs typeface="Trebuchet MS"/>
              <a:sym typeface="Trebuchet MS"/>
            </a:endParaRPr>
          </a:p>
          <a:p>
            <a:pPr indent="-304800" lvl="3" marL="18288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Skip connection</a:t>
            </a:r>
            <a:endParaRPr sz="12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200">
              <a:latin typeface="Trebuchet MS"/>
              <a:ea typeface="Trebuchet MS"/>
              <a:cs typeface="Trebuchet MS"/>
              <a:sym typeface="Trebuchet MS"/>
            </a:endParaRPr>
          </a:p>
        </p:txBody>
      </p:sp>
      <p:pic>
        <p:nvPicPr>
          <p:cNvPr id="107" name="Google Shape;107;p19"/>
          <p:cNvPicPr preferRelativeResize="0"/>
          <p:nvPr/>
        </p:nvPicPr>
        <p:blipFill>
          <a:blip r:embed="rId4">
            <a:alphaModFix/>
          </a:blip>
          <a:stretch>
            <a:fillRect/>
          </a:stretch>
        </p:blipFill>
        <p:spPr>
          <a:xfrm>
            <a:off x="6035625" y="3231850"/>
            <a:ext cx="2743200" cy="1828801"/>
          </a:xfrm>
          <a:prstGeom prst="rect">
            <a:avLst/>
          </a:prstGeom>
          <a:noFill/>
          <a:ln>
            <a:noFill/>
          </a:ln>
        </p:spPr>
      </p:pic>
      <p:pic>
        <p:nvPicPr>
          <p:cNvPr id="108" name="Google Shape;108;p19"/>
          <p:cNvPicPr preferRelativeResize="0"/>
          <p:nvPr/>
        </p:nvPicPr>
        <p:blipFill>
          <a:blip r:embed="rId5">
            <a:alphaModFix/>
          </a:blip>
          <a:stretch>
            <a:fillRect/>
          </a:stretch>
        </p:blipFill>
        <p:spPr>
          <a:xfrm>
            <a:off x="6035616" y="1268138"/>
            <a:ext cx="2743200"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67075"/>
            <a:ext cx="8520600" cy="7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rebuchet MS"/>
                <a:ea typeface="Trebuchet MS"/>
                <a:cs typeface="Trebuchet MS"/>
                <a:sym typeface="Trebuchet MS"/>
              </a:rPr>
              <a:t>Implementation and Progress--</a:t>
            </a:r>
            <a:r>
              <a:rPr b="1" lang="en" sz="1800">
                <a:latin typeface="Trebuchet MS"/>
                <a:ea typeface="Trebuchet MS"/>
                <a:cs typeface="Trebuchet MS"/>
                <a:sym typeface="Trebuchet MS"/>
              </a:rPr>
              <a:t> Brain Tumor MRI dataset</a:t>
            </a:r>
            <a:endParaRPr b="1" sz="1800">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rPr b="1" lang="en" sz="2200">
                <a:latin typeface="Trebuchet MS"/>
                <a:ea typeface="Trebuchet MS"/>
                <a:cs typeface="Trebuchet MS"/>
                <a:sym typeface="Trebuchet MS"/>
              </a:rPr>
              <a:t>Classification -- ResNet50 VS VGG16</a:t>
            </a:r>
            <a:endParaRPr b="1" sz="2200">
              <a:latin typeface="Trebuchet MS"/>
              <a:ea typeface="Trebuchet MS"/>
              <a:cs typeface="Trebuchet MS"/>
              <a:sym typeface="Trebuchet MS"/>
            </a:endParaRPr>
          </a:p>
          <a:p>
            <a:pPr indent="0" lvl="0" marL="0" rtl="0" algn="l">
              <a:spcBef>
                <a:spcPts val="1600"/>
              </a:spcBef>
              <a:spcAft>
                <a:spcPts val="0"/>
              </a:spcAft>
              <a:buNone/>
            </a:pPr>
            <a:r>
              <a:t/>
            </a:r>
            <a:endParaRPr b="1" sz="2400">
              <a:latin typeface="Trebuchet MS"/>
              <a:ea typeface="Trebuchet MS"/>
              <a:cs typeface="Trebuchet MS"/>
              <a:sym typeface="Trebuchet MS"/>
            </a:endParaRPr>
          </a:p>
        </p:txBody>
      </p:sp>
      <p:sp>
        <p:nvSpPr>
          <p:cNvPr id="114" name="Google Shape;114;p20"/>
          <p:cNvSpPr txBox="1"/>
          <p:nvPr/>
        </p:nvSpPr>
        <p:spPr>
          <a:xfrm>
            <a:off x="311700" y="1154050"/>
            <a:ext cx="4443300" cy="37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b="1" lang="en" sz="1600">
                <a:latin typeface="Trebuchet MS"/>
                <a:ea typeface="Trebuchet MS"/>
                <a:cs typeface="Trebuchet MS"/>
                <a:sym typeface="Trebuchet MS"/>
              </a:rPr>
              <a:t>●Hyperparameter setting</a:t>
            </a:r>
            <a:endParaRPr b="1" sz="1600">
              <a:latin typeface="Trebuchet MS"/>
              <a:ea typeface="Trebuchet MS"/>
              <a:cs typeface="Trebuchet MS"/>
              <a:sym typeface="Trebuchet MS"/>
            </a:endParaRPr>
          </a:p>
          <a:p>
            <a:pPr indent="457200" lvl="0" marL="0" rtl="0" algn="l">
              <a:lnSpc>
                <a:spcPct val="115000"/>
              </a:lnSpc>
              <a:spcBef>
                <a:spcPts val="0"/>
              </a:spcBef>
              <a:spcAft>
                <a:spcPts val="0"/>
              </a:spcAft>
              <a:buNone/>
            </a:pPr>
            <a:r>
              <a:rPr lang="en" sz="1600">
                <a:solidFill>
                  <a:schemeClr val="dk1"/>
                </a:solidFill>
                <a:latin typeface="Trebuchet MS"/>
                <a:ea typeface="Trebuchet MS"/>
                <a:cs typeface="Trebuchet MS"/>
                <a:sym typeface="Trebuchet MS"/>
              </a:rPr>
              <a:t>○Echo = 120 (50 steps in each echo)</a:t>
            </a:r>
            <a:endParaRPr sz="1600">
              <a:latin typeface="Trebuchet MS"/>
              <a:ea typeface="Trebuchet MS"/>
              <a:cs typeface="Trebuchet MS"/>
              <a:sym typeface="Trebuchet MS"/>
            </a:endParaRPr>
          </a:p>
          <a:p>
            <a:pPr indent="457200" lvl="0" marL="0" rtl="0" algn="l">
              <a:lnSpc>
                <a:spcPct val="115000"/>
              </a:lnSpc>
              <a:spcBef>
                <a:spcPts val="0"/>
              </a:spcBef>
              <a:spcAft>
                <a:spcPts val="0"/>
              </a:spcAft>
              <a:buNone/>
            </a:pPr>
            <a:r>
              <a:rPr lang="en" sz="1600">
                <a:latin typeface="Trebuchet MS"/>
                <a:ea typeface="Trebuchet MS"/>
                <a:cs typeface="Trebuchet MS"/>
                <a:sym typeface="Trebuchet MS"/>
              </a:rPr>
              <a:t>○Loss function = B</a:t>
            </a:r>
            <a:r>
              <a:rPr lang="en" sz="1600">
                <a:latin typeface="Trebuchet MS"/>
                <a:ea typeface="Trebuchet MS"/>
                <a:cs typeface="Trebuchet MS"/>
                <a:sym typeface="Trebuchet MS"/>
              </a:rPr>
              <a:t>inary Cross Entropy</a:t>
            </a:r>
            <a:endParaRPr sz="1600">
              <a:latin typeface="Trebuchet MS"/>
              <a:ea typeface="Trebuchet MS"/>
              <a:cs typeface="Trebuchet MS"/>
              <a:sym typeface="Trebuchet MS"/>
            </a:endParaRPr>
          </a:p>
          <a:p>
            <a:pPr indent="457200" lvl="0" marL="0" rtl="0" algn="l">
              <a:lnSpc>
                <a:spcPct val="115000"/>
              </a:lnSpc>
              <a:spcBef>
                <a:spcPts val="0"/>
              </a:spcBef>
              <a:spcAft>
                <a:spcPts val="0"/>
              </a:spcAft>
              <a:buNone/>
            </a:pPr>
            <a:r>
              <a:rPr lang="en" sz="1600">
                <a:latin typeface="Trebuchet MS"/>
                <a:ea typeface="Trebuchet MS"/>
                <a:cs typeface="Trebuchet MS"/>
                <a:sym typeface="Trebuchet MS"/>
              </a:rPr>
              <a:t>○Optimizer = </a:t>
            </a:r>
            <a:r>
              <a:rPr lang="en" sz="1600">
                <a:latin typeface="Trebuchet MS"/>
                <a:ea typeface="Trebuchet MS"/>
                <a:cs typeface="Trebuchet MS"/>
                <a:sym typeface="Trebuchet MS"/>
              </a:rPr>
              <a:t>Adam</a:t>
            </a:r>
            <a:endParaRPr sz="1600">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b="1" sz="1600">
              <a:latin typeface="Trebuchet MS"/>
              <a:ea typeface="Trebuchet MS"/>
              <a:cs typeface="Trebuchet MS"/>
              <a:sym typeface="Trebuchet MS"/>
            </a:endParaRPr>
          </a:p>
          <a:p>
            <a:pPr indent="0" lvl="0" marL="0" rtl="0" algn="l">
              <a:lnSpc>
                <a:spcPct val="115000"/>
              </a:lnSpc>
              <a:spcBef>
                <a:spcPts val="0"/>
              </a:spcBef>
              <a:spcAft>
                <a:spcPts val="0"/>
              </a:spcAft>
              <a:buNone/>
            </a:pPr>
            <a:r>
              <a:rPr b="1" lang="en" sz="1600">
                <a:latin typeface="Trebuchet MS"/>
                <a:ea typeface="Trebuchet MS"/>
                <a:cs typeface="Trebuchet MS"/>
                <a:sym typeface="Trebuchet MS"/>
              </a:rPr>
              <a:t>●Results</a:t>
            </a:r>
            <a:endParaRPr b="1" sz="1600">
              <a:latin typeface="Trebuchet MS"/>
              <a:ea typeface="Trebuchet MS"/>
              <a:cs typeface="Trebuchet MS"/>
              <a:sym typeface="Trebuchet MS"/>
            </a:endParaRPr>
          </a:p>
          <a:p>
            <a:pPr indent="457200" lvl="0" marL="0" rtl="0" algn="l">
              <a:lnSpc>
                <a:spcPct val="115000"/>
              </a:lnSpc>
              <a:spcBef>
                <a:spcPts val="0"/>
              </a:spcBef>
              <a:spcAft>
                <a:spcPts val="0"/>
              </a:spcAft>
              <a:buNone/>
            </a:pPr>
            <a:r>
              <a:rPr lang="en" sz="1600">
                <a:latin typeface="Trebuchet MS"/>
                <a:ea typeface="Trebuchet MS"/>
                <a:cs typeface="Trebuchet MS"/>
                <a:sym typeface="Trebuchet MS"/>
              </a:rPr>
              <a:t>○</a:t>
            </a:r>
            <a:r>
              <a:rPr lang="en" sz="1600">
                <a:solidFill>
                  <a:schemeClr val="dk1"/>
                </a:solidFill>
                <a:latin typeface="Trebuchet MS"/>
                <a:ea typeface="Trebuchet MS"/>
                <a:cs typeface="Trebuchet MS"/>
                <a:sym typeface="Trebuchet MS"/>
              </a:rPr>
              <a:t>Accuracy= </a:t>
            </a:r>
            <a:r>
              <a:rPr lang="en" sz="1600" u="sng">
                <a:solidFill>
                  <a:schemeClr val="dk1"/>
                </a:solidFill>
                <a:latin typeface="Trebuchet MS"/>
                <a:ea typeface="Trebuchet MS"/>
                <a:cs typeface="Trebuchet MS"/>
                <a:sym typeface="Trebuchet MS"/>
              </a:rPr>
              <a:t># correctly predicted images </a:t>
            </a:r>
            <a:endParaRPr sz="1600" u="sng">
              <a:solidFill>
                <a:schemeClr val="dk1"/>
              </a:solidFill>
              <a:latin typeface="Trebuchet MS"/>
              <a:ea typeface="Trebuchet MS"/>
              <a:cs typeface="Trebuchet MS"/>
              <a:sym typeface="Trebuchet MS"/>
            </a:endParaRPr>
          </a:p>
          <a:p>
            <a:pPr indent="0" lvl="0" marL="1828800" rtl="0" algn="l">
              <a:lnSpc>
                <a:spcPct val="115000"/>
              </a:lnSpc>
              <a:spcBef>
                <a:spcPts val="0"/>
              </a:spcBef>
              <a:spcAft>
                <a:spcPts val="0"/>
              </a:spcAft>
              <a:buNone/>
            </a:pPr>
            <a:r>
              <a:rPr lang="en" sz="1600">
                <a:solidFill>
                  <a:schemeClr val="dk1"/>
                </a:solidFill>
                <a:latin typeface="Trebuchet MS"/>
                <a:ea typeface="Trebuchet MS"/>
                <a:cs typeface="Trebuchet MS"/>
                <a:sym typeface="Trebuchet MS"/>
              </a:rPr>
              <a:t># total tested images</a:t>
            </a:r>
            <a:endParaRPr sz="1600">
              <a:solidFill>
                <a:schemeClr val="dk1"/>
              </a:solidFill>
              <a:latin typeface="Trebuchet MS"/>
              <a:ea typeface="Trebuchet MS"/>
              <a:cs typeface="Trebuchet MS"/>
              <a:sym typeface="Trebuchet MS"/>
            </a:endParaRPr>
          </a:p>
          <a:p>
            <a:pPr indent="-330200" lvl="0" marL="457200" rtl="0" algn="l">
              <a:lnSpc>
                <a:spcPct val="115000"/>
              </a:lnSpc>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VGG16 = 90%</a:t>
            </a:r>
            <a:endParaRPr sz="1600">
              <a:solidFill>
                <a:schemeClr val="dk1"/>
              </a:solidFill>
              <a:latin typeface="Trebuchet MS"/>
              <a:ea typeface="Trebuchet MS"/>
              <a:cs typeface="Trebuchet MS"/>
              <a:sym typeface="Trebuchet MS"/>
            </a:endParaRPr>
          </a:p>
          <a:p>
            <a:pPr indent="-330200" lvl="0" marL="457200" rtl="0" algn="l">
              <a:lnSpc>
                <a:spcPct val="115000"/>
              </a:lnSpc>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ResNet50 = 86%</a:t>
            </a:r>
            <a:endParaRPr sz="16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200">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200">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200">
              <a:latin typeface="Trebuchet MS"/>
              <a:ea typeface="Trebuchet MS"/>
              <a:cs typeface="Trebuchet MS"/>
              <a:sym typeface="Trebuchet MS"/>
            </a:endParaRPr>
          </a:p>
        </p:txBody>
      </p:sp>
      <p:sp>
        <p:nvSpPr>
          <p:cNvPr id="115" name="Google Shape;115;p20"/>
          <p:cNvSpPr txBox="1"/>
          <p:nvPr/>
        </p:nvSpPr>
        <p:spPr>
          <a:xfrm>
            <a:off x="4514825" y="1154050"/>
            <a:ext cx="44433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Trebuchet MS"/>
                <a:ea typeface="Trebuchet MS"/>
                <a:cs typeface="Trebuchet MS"/>
                <a:sym typeface="Trebuchet MS"/>
              </a:rPr>
              <a:t>     </a:t>
            </a:r>
            <a:r>
              <a:rPr lang="en" sz="1800">
                <a:solidFill>
                  <a:schemeClr val="dk1"/>
                </a:solidFill>
                <a:latin typeface="Trebuchet MS"/>
                <a:ea typeface="Trebuchet MS"/>
                <a:cs typeface="Trebuchet MS"/>
                <a:sym typeface="Trebuchet MS"/>
              </a:rPr>
              <a:t>ResNet50		              VGG16</a:t>
            </a:r>
            <a:endParaRPr/>
          </a:p>
        </p:txBody>
      </p:sp>
      <p:pic>
        <p:nvPicPr>
          <p:cNvPr id="116" name="Google Shape;116;p20"/>
          <p:cNvPicPr preferRelativeResize="0"/>
          <p:nvPr/>
        </p:nvPicPr>
        <p:blipFill>
          <a:blip r:embed="rId3">
            <a:alphaModFix/>
          </a:blip>
          <a:stretch>
            <a:fillRect/>
          </a:stretch>
        </p:blipFill>
        <p:spPr>
          <a:xfrm>
            <a:off x="6715575" y="1468700"/>
            <a:ext cx="2390775" cy="1562100"/>
          </a:xfrm>
          <a:prstGeom prst="rect">
            <a:avLst/>
          </a:prstGeom>
          <a:noFill/>
          <a:ln>
            <a:noFill/>
          </a:ln>
        </p:spPr>
      </p:pic>
      <p:pic>
        <p:nvPicPr>
          <p:cNvPr id="117" name="Google Shape;117;p20"/>
          <p:cNvPicPr preferRelativeResize="0"/>
          <p:nvPr/>
        </p:nvPicPr>
        <p:blipFill>
          <a:blip r:embed="rId4">
            <a:alphaModFix/>
          </a:blip>
          <a:stretch>
            <a:fillRect/>
          </a:stretch>
        </p:blipFill>
        <p:spPr>
          <a:xfrm>
            <a:off x="4397975" y="1467938"/>
            <a:ext cx="2386584" cy="1563624"/>
          </a:xfrm>
          <a:prstGeom prst="rect">
            <a:avLst/>
          </a:prstGeom>
          <a:noFill/>
          <a:ln>
            <a:noFill/>
          </a:ln>
        </p:spPr>
      </p:pic>
      <p:pic>
        <p:nvPicPr>
          <p:cNvPr id="118" name="Google Shape;118;p20"/>
          <p:cNvPicPr preferRelativeResize="0"/>
          <p:nvPr/>
        </p:nvPicPr>
        <p:blipFill>
          <a:blip r:embed="rId5">
            <a:alphaModFix/>
          </a:blip>
          <a:stretch>
            <a:fillRect/>
          </a:stretch>
        </p:blipFill>
        <p:spPr>
          <a:xfrm>
            <a:off x="7241625" y="3074900"/>
            <a:ext cx="1590675" cy="1514475"/>
          </a:xfrm>
          <a:prstGeom prst="rect">
            <a:avLst/>
          </a:prstGeom>
          <a:noFill/>
          <a:ln>
            <a:noFill/>
          </a:ln>
        </p:spPr>
      </p:pic>
      <p:pic>
        <p:nvPicPr>
          <p:cNvPr id="119" name="Google Shape;119;p20"/>
          <p:cNvPicPr preferRelativeResize="0"/>
          <p:nvPr/>
        </p:nvPicPr>
        <p:blipFill>
          <a:blip r:embed="rId6">
            <a:alphaModFix/>
          </a:blip>
          <a:stretch>
            <a:fillRect/>
          </a:stretch>
        </p:blipFill>
        <p:spPr>
          <a:xfrm>
            <a:off x="4883800" y="3079663"/>
            <a:ext cx="1571625" cy="150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267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rebuchet MS"/>
                <a:ea typeface="Trebuchet MS"/>
                <a:cs typeface="Trebuchet MS"/>
                <a:sym typeface="Trebuchet MS"/>
              </a:rPr>
              <a:t>Implementation and Progress -- Our Dataset</a:t>
            </a:r>
            <a:endParaRPr b="1" sz="2400">
              <a:latin typeface="Trebuchet MS"/>
              <a:ea typeface="Trebuchet MS"/>
              <a:cs typeface="Trebuchet MS"/>
              <a:sym typeface="Trebuchet MS"/>
            </a:endParaRPr>
          </a:p>
        </p:txBody>
      </p:sp>
      <p:sp>
        <p:nvSpPr>
          <p:cNvPr id="125" name="Google Shape;125;p21"/>
          <p:cNvSpPr txBox="1"/>
          <p:nvPr/>
        </p:nvSpPr>
        <p:spPr>
          <a:xfrm>
            <a:off x="5005025" y="1117725"/>
            <a:ext cx="56973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nvSpPr>
        <p:spPr>
          <a:xfrm>
            <a:off x="480000" y="793925"/>
            <a:ext cx="8352300" cy="1159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Trebuchet MS"/>
              <a:buChar char="●"/>
            </a:pPr>
            <a:r>
              <a:rPr b="1" lang="en" sz="1600">
                <a:solidFill>
                  <a:schemeClr val="dk1"/>
                </a:solidFill>
                <a:latin typeface="Trebuchet MS"/>
                <a:ea typeface="Trebuchet MS"/>
                <a:cs typeface="Trebuchet MS"/>
                <a:sym typeface="Trebuchet MS"/>
              </a:rPr>
              <a:t>Spinal and </a:t>
            </a:r>
            <a:r>
              <a:rPr b="1" lang="en" sz="1600">
                <a:solidFill>
                  <a:schemeClr val="dk1"/>
                </a:solidFill>
                <a:latin typeface="Trebuchet MS"/>
                <a:ea typeface="Trebuchet MS"/>
                <a:cs typeface="Trebuchet MS"/>
                <a:sym typeface="Trebuchet MS"/>
              </a:rPr>
              <a:t>Brain MRI Data preprocessing：</a:t>
            </a:r>
            <a:endParaRPr b="1" sz="1600">
              <a:solidFill>
                <a:schemeClr val="dk1"/>
              </a:solidFill>
              <a:latin typeface="Trebuchet MS"/>
              <a:ea typeface="Trebuchet MS"/>
              <a:cs typeface="Trebuchet MS"/>
              <a:sym typeface="Trebuchet MS"/>
            </a:endParaRPr>
          </a:p>
          <a:p>
            <a:pPr indent="-330200" lvl="1" marL="914400" rtl="0" algn="l">
              <a:lnSpc>
                <a:spcPct val="115000"/>
              </a:lnSpc>
              <a:spcBef>
                <a:spcPts val="0"/>
              </a:spcBef>
              <a:spcAft>
                <a:spcPts val="0"/>
              </a:spcAft>
              <a:buClr>
                <a:schemeClr val="dk1"/>
              </a:buClr>
              <a:buSzPts val="1600"/>
              <a:buFont typeface="Trebuchet MS"/>
              <a:buChar char="○"/>
            </a:pPr>
            <a:r>
              <a:rPr b="1" lang="en" sz="1600">
                <a:solidFill>
                  <a:schemeClr val="dk1"/>
                </a:solidFill>
                <a:latin typeface="Trebuchet MS"/>
                <a:ea typeface="Trebuchet MS"/>
                <a:cs typeface="Trebuchet MS"/>
                <a:sym typeface="Trebuchet MS"/>
              </a:rPr>
              <a:t>Brain MRI：</a:t>
            </a:r>
            <a:endParaRPr b="1" sz="1600">
              <a:solidFill>
                <a:schemeClr val="dk1"/>
              </a:solidFill>
              <a:latin typeface="Trebuchet MS"/>
              <a:ea typeface="Trebuchet MS"/>
              <a:cs typeface="Trebuchet MS"/>
              <a:sym typeface="Trebuchet MS"/>
            </a:endParaRPr>
          </a:p>
          <a:p>
            <a:pPr indent="-330200" lvl="2" marL="1371600" rtl="0" algn="l">
              <a:lnSpc>
                <a:spcPct val="115000"/>
              </a:lnSpc>
              <a:spcBef>
                <a:spcPts val="0"/>
              </a:spcBef>
              <a:spcAft>
                <a:spcPts val="0"/>
              </a:spcAft>
              <a:buClr>
                <a:schemeClr val="dk1"/>
              </a:buClr>
              <a:buSzPts val="1600"/>
              <a:buFont typeface="Trebuchet MS"/>
              <a:buChar char="■"/>
            </a:pPr>
            <a:r>
              <a:rPr b="1" lang="en" sz="1600">
                <a:solidFill>
                  <a:schemeClr val="dk1"/>
                </a:solidFill>
                <a:latin typeface="Trebuchet MS"/>
                <a:ea typeface="Trebuchet MS"/>
                <a:cs typeface="Trebuchet MS"/>
                <a:sym typeface="Trebuchet MS"/>
              </a:rPr>
              <a:t>Crop the original image</a:t>
            </a:r>
            <a:endParaRPr b="1" sz="1600">
              <a:solidFill>
                <a:schemeClr val="dk1"/>
              </a:solidFill>
              <a:latin typeface="Trebuchet MS"/>
              <a:ea typeface="Trebuchet MS"/>
              <a:cs typeface="Trebuchet MS"/>
              <a:sym typeface="Trebuchet MS"/>
            </a:endParaRPr>
          </a:p>
          <a:p>
            <a:pPr indent="0" lvl="0" marL="0" rtl="0" algn="l">
              <a:lnSpc>
                <a:spcPct val="115000"/>
              </a:lnSpc>
              <a:spcBef>
                <a:spcPts val="1600"/>
              </a:spcBef>
              <a:spcAft>
                <a:spcPts val="1600"/>
              </a:spcAft>
              <a:buNone/>
            </a:pPr>
            <a:r>
              <a:t/>
            </a:r>
            <a:endParaRPr b="1" sz="2200">
              <a:solidFill>
                <a:schemeClr val="dk1"/>
              </a:solidFill>
              <a:latin typeface="Trebuchet MS"/>
              <a:ea typeface="Trebuchet MS"/>
              <a:cs typeface="Trebuchet MS"/>
              <a:sym typeface="Trebuchet MS"/>
            </a:endParaRPr>
          </a:p>
        </p:txBody>
      </p:sp>
      <p:pic>
        <p:nvPicPr>
          <p:cNvPr id="127" name="Google Shape;127;p21"/>
          <p:cNvPicPr preferRelativeResize="0"/>
          <p:nvPr/>
        </p:nvPicPr>
        <p:blipFill>
          <a:blip r:embed="rId4">
            <a:alphaModFix/>
          </a:blip>
          <a:stretch>
            <a:fillRect/>
          </a:stretch>
        </p:blipFill>
        <p:spPr>
          <a:xfrm>
            <a:off x="1427450" y="1953725"/>
            <a:ext cx="1030299" cy="1159800"/>
          </a:xfrm>
          <a:prstGeom prst="rect">
            <a:avLst/>
          </a:prstGeom>
          <a:noFill/>
          <a:ln>
            <a:noFill/>
          </a:ln>
        </p:spPr>
      </p:pic>
      <p:pic>
        <p:nvPicPr>
          <p:cNvPr id="128" name="Google Shape;128;p21"/>
          <p:cNvPicPr preferRelativeResize="0"/>
          <p:nvPr/>
        </p:nvPicPr>
        <p:blipFill>
          <a:blip r:embed="rId5">
            <a:alphaModFix/>
          </a:blip>
          <a:stretch>
            <a:fillRect/>
          </a:stretch>
        </p:blipFill>
        <p:spPr>
          <a:xfrm>
            <a:off x="3243075" y="1988712"/>
            <a:ext cx="1033272" cy="1161288"/>
          </a:xfrm>
          <a:prstGeom prst="rect">
            <a:avLst/>
          </a:prstGeom>
          <a:noFill/>
          <a:ln>
            <a:noFill/>
          </a:ln>
        </p:spPr>
      </p:pic>
      <p:pic>
        <p:nvPicPr>
          <p:cNvPr id="129" name="Google Shape;129;p21"/>
          <p:cNvPicPr preferRelativeResize="0"/>
          <p:nvPr/>
        </p:nvPicPr>
        <p:blipFill>
          <a:blip r:embed="rId6">
            <a:alphaModFix/>
          </a:blip>
          <a:stretch>
            <a:fillRect/>
          </a:stretch>
        </p:blipFill>
        <p:spPr>
          <a:xfrm>
            <a:off x="4939425" y="1998213"/>
            <a:ext cx="1033272" cy="1161288"/>
          </a:xfrm>
          <a:prstGeom prst="rect">
            <a:avLst/>
          </a:prstGeom>
          <a:noFill/>
          <a:ln>
            <a:noFill/>
          </a:ln>
        </p:spPr>
      </p:pic>
      <p:pic>
        <p:nvPicPr>
          <p:cNvPr id="130" name="Google Shape;130;p21"/>
          <p:cNvPicPr preferRelativeResize="0"/>
          <p:nvPr/>
        </p:nvPicPr>
        <p:blipFill>
          <a:blip r:embed="rId7">
            <a:alphaModFix/>
          </a:blip>
          <a:stretch>
            <a:fillRect/>
          </a:stretch>
        </p:blipFill>
        <p:spPr>
          <a:xfrm>
            <a:off x="6728146" y="1936088"/>
            <a:ext cx="1033272" cy="1161288"/>
          </a:xfrm>
          <a:prstGeom prst="rect">
            <a:avLst/>
          </a:prstGeom>
          <a:noFill/>
          <a:ln>
            <a:noFill/>
          </a:ln>
        </p:spPr>
      </p:pic>
      <p:sp>
        <p:nvSpPr>
          <p:cNvPr id="131" name="Google Shape;131;p21"/>
          <p:cNvSpPr txBox="1"/>
          <p:nvPr/>
        </p:nvSpPr>
        <p:spPr>
          <a:xfrm>
            <a:off x="495000" y="3174375"/>
            <a:ext cx="8154000" cy="572700"/>
          </a:xfrm>
          <a:prstGeom prst="rect">
            <a:avLst/>
          </a:prstGeom>
          <a:noFill/>
          <a:ln>
            <a:noFill/>
          </a:ln>
        </p:spPr>
        <p:txBody>
          <a:bodyPr anchorCtr="0" anchor="t" bIns="91425" lIns="91425" spcFirstLastPara="1" rIns="91425" wrap="square" tIns="91425">
            <a:noAutofit/>
          </a:bodyPr>
          <a:lstStyle/>
          <a:p>
            <a:pPr indent="-330200" lvl="2" marL="1371600" rtl="0" algn="l">
              <a:lnSpc>
                <a:spcPct val="115000"/>
              </a:lnSpc>
              <a:spcBef>
                <a:spcPts val="0"/>
              </a:spcBef>
              <a:spcAft>
                <a:spcPts val="0"/>
              </a:spcAft>
              <a:buClr>
                <a:schemeClr val="dk1"/>
              </a:buClr>
              <a:buSzPts val="1600"/>
              <a:buFont typeface="Trebuchet MS"/>
              <a:buChar char="■"/>
            </a:pPr>
            <a:r>
              <a:rPr b="1" lang="en" sz="1600">
                <a:solidFill>
                  <a:schemeClr val="dk1"/>
                </a:solidFill>
                <a:latin typeface="Trebuchet MS"/>
                <a:ea typeface="Trebuchet MS"/>
                <a:cs typeface="Trebuchet MS"/>
                <a:sym typeface="Trebuchet MS"/>
              </a:rPr>
              <a:t>Data augmentation: </a:t>
            </a:r>
            <a:endParaRPr b="1" sz="1600">
              <a:solidFill>
                <a:schemeClr val="dk1"/>
              </a:solidFill>
              <a:latin typeface="Trebuchet MS"/>
              <a:ea typeface="Trebuchet MS"/>
              <a:cs typeface="Trebuchet MS"/>
              <a:sym typeface="Trebuchet MS"/>
            </a:endParaRPr>
          </a:p>
          <a:p>
            <a:pPr indent="-330200" lvl="3" marL="1828800" rtl="0" algn="l">
              <a:lnSpc>
                <a:spcPct val="115000"/>
              </a:lnSpc>
              <a:spcBef>
                <a:spcPts val="0"/>
              </a:spcBef>
              <a:spcAft>
                <a:spcPts val="0"/>
              </a:spcAft>
              <a:buClr>
                <a:schemeClr val="dk1"/>
              </a:buClr>
              <a:buSzPts val="1600"/>
              <a:buFont typeface="Trebuchet MS"/>
              <a:buChar char="●"/>
            </a:pPr>
            <a:r>
              <a:rPr b="1" lang="en" sz="1600">
                <a:solidFill>
                  <a:schemeClr val="dk1"/>
                </a:solidFill>
                <a:latin typeface="Trebuchet MS"/>
                <a:ea typeface="Trebuchet MS"/>
                <a:cs typeface="Trebuchet MS"/>
                <a:sym typeface="Trebuchet MS"/>
              </a:rPr>
              <a:t>Resize, rotated, shift, brightness...</a:t>
            </a:r>
            <a:endParaRPr b="1" sz="1600">
              <a:solidFill>
                <a:schemeClr val="dk1"/>
              </a:solidFill>
              <a:latin typeface="Trebuchet MS"/>
              <a:ea typeface="Trebuchet MS"/>
              <a:cs typeface="Trebuchet MS"/>
              <a:sym typeface="Trebuchet MS"/>
            </a:endParaRPr>
          </a:p>
          <a:p>
            <a:pPr indent="0" lvl="0" marL="1828800" rtl="0" algn="l">
              <a:lnSpc>
                <a:spcPct val="115000"/>
              </a:lnSpc>
              <a:spcBef>
                <a:spcPts val="1600"/>
              </a:spcBef>
              <a:spcAft>
                <a:spcPts val="1600"/>
              </a:spcAft>
              <a:buNone/>
            </a:pPr>
            <a:r>
              <a:t/>
            </a:r>
            <a:endParaRPr b="1" sz="2000">
              <a:solidFill>
                <a:schemeClr val="dk1"/>
              </a:solidFill>
              <a:latin typeface="Trebuchet MS"/>
              <a:ea typeface="Trebuchet MS"/>
              <a:cs typeface="Trebuchet MS"/>
              <a:sym typeface="Trebuchet MS"/>
            </a:endParaRPr>
          </a:p>
        </p:txBody>
      </p:sp>
      <p:sp>
        <p:nvSpPr>
          <p:cNvPr id="132" name="Google Shape;132;p21"/>
          <p:cNvSpPr txBox="1"/>
          <p:nvPr/>
        </p:nvSpPr>
        <p:spPr>
          <a:xfrm>
            <a:off x="849550" y="1688925"/>
            <a:ext cx="83523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Step 1: get the original image       </a:t>
            </a:r>
            <a:r>
              <a:rPr lang="en" sz="1000">
                <a:solidFill>
                  <a:schemeClr val="dk1"/>
                </a:solidFill>
              </a:rPr>
              <a:t>Step 2: Find the biggest contour    Step 3: Find the extreme points  Step 4: Crop the image</a:t>
            </a:r>
            <a:endParaRPr sz="1000"/>
          </a:p>
        </p:txBody>
      </p:sp>
      <p:sp>
        <p:nvSpPr>
          <p:cNvPr id="133" name="Google Shape;133;p21"/>
          <p:cNvSpPr/>
          <p:nvPr/>
        </p:nvSpPr>
        <p:spPr>
          <a:xfrm>
            <a:off x="2730200" y="2462613"/>
            <a:ext cx="320400" cy="23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4447675" y="2424000"/>
            <a:ext cx="320400" cy="23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6250238" y="2423988"/>
            <a:ext cx="320400" cy="23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1"/>
          <p:cNvPicPr preferRelativeResize="0"/>
          <p:nvPr/>
        </p:nvPicPr>
        <p:blipFill>
          <a:blip r:embed="rId8">
            <a:alphaModFix/>
          </a:blip>
          <a:stretch>
            <a:fillRect/>
          </a:stretch>
        </p:blipFill>
        <p:spPr>
          <a:xfrm>
            <a:off x="1425963" y="3844550"/>
            <a:ext cx="1033272" cy="1161288"/>
          </a:xfrm>
          <a:prstGeom prst="rect">
            <a:avLst/>
          </a:prstGeom>
          <a:noFill/>
          <a:ln>
            <a:noFill/>
          </a:ln>
        </p:spPr>
      </p:pic>
      <p:pic>
        <p:nvPicPr>
          <p:cNvPr id="137" name="Google Shape;137;p21"/>
          <p:cNvPicPr preferRelativeResize="0"/>
          <p:nvPr/>
        </p:nvPicPr>
        <p:blipFill>
          <a:blip r:embed="rId9">
            <a:alphaModFix/>
          </a:blip>
          <a:stretch>
            <a:fillRect/>
          </a:stretch>
        </p:blipFill>
        <p:spPr>
          <a:xfrm>
            <a:off x="3238677" y="3844550"/>
            <a:ext cx="1033272" cy="1161288"/>
          </a:xfrm>
          <a:prstGeom prst="rect">
            <a:avLst/>
          </a:prstGeom>
          <a:noFill/>
          <a:ln>
            <a:noFill/>
          </a:ln>
        </p:spPr>
      </p:pic>
      <p:pic>
        <p:nvPicPr>
          <p:cNvPr id="138" name="Google Shape;138;p21"/>
          <p:cNvPicPr preferRelativeResize="0"/>
          <p:nvPr/>
        </p:nvPicPr>
        <p:blipFill>
          <a:blip r:embed="rId10">
            <a:alphaModFix/>
          </a:blip>
          <a:stretch>
            <a:fillRect/>
          </a:stretch>
        </p:blipFill>
        <p:spPr>
          <a:xfrm>
            <a:off x="6775825" y="3844550"/>
            <a:ext cx="1033272" cy="1161288"/>
          </a:xfrm>
          <a:prstGeom prst="rect">
            <a:avLst/>
          </a:prstGeom>
          <a:noFill/>
          <a:ln>
            <a:noFill/>
          </a:ln>
        </p:spPr>
      </p:pic>
      <p:pic>
        <p:nvPicPr>
          <p:cNvPr id="139" name="Google Shape;139;p21"/>
          <p:cNvPicPr preferRelativeResize="0"/>
          <p:nvPr/>
        </p:nvPicPr>
        <p:blipFill>
          <a:blip r:embed="rId11">
            <a:alphaModFix/>
          </a:blip>
          <a:stretch>
            <a:fillRect/>
          </a:stretch>
        </p:blipFill>
        <p:spPr>
          <a:xfrm>
            <a:off x="5007262" y="3844557"/>
            <a:ext cx="1033272" cy="11612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